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61" r:id="rId3"/>
    <p:sldId id="263" r:id="rId4"/>
    <p:sldId id="260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77E462-9D2F-5D5D-60D9-EF12006E2747}" v="71" dt="2024-05-13T22:00:55.787"/>
    <p1510:client id="{BA1038F9-A7E3-D25C-8CD6-E5EF80908C3D}" v="1084" dt="2024-05-14T06:32:33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5/14/2024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7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0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9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5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4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7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0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5/14/2024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8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01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3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1657BF2-BFFB-4FF0-9FE2-4D7F7A7C9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397171-E233-4F26-9A8C-29C436537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A830B9C-C9EB-4D80-9552-AE9DE3075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5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0DE27B9-9845-2DEF-F0B4-F4DE55B21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pl-PL"/>
              <a:t>Citizen </a:t>
            </a:r>
            <a:r>
              <a:rPr lang="pl-PL" err="1"/>
              <a:t>Participation</a:t>
            </a:r>
            <a:r>
              <a:rPr lang="pl-PL"/>
              <a:t> in Heating Projects</a:t>
            </a:r>
            <a:endParaRPr lang="pl-PL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5B6875-49AC-7F66-D433-E441C62D1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l-PL" sz="1400" dirty="0">
                <a:latin typeface="Arial"/>
                <a:cs typeface="Arial"/>
              </a:rPr>
              <a:t>Decarbonisation of heating systems needs to accelerate </a:t>
            </a:r>
            <a:endParaRPr lang="pl-PL" dirty="0"/>
          </a:p>
          <a:p>
            <a:pPr marL="0" indent="0">
              <a:lnSpc>
                <a:spcPct val="90000"/>
              </a:lnSpc>
              <a:buClr>
                <a:srgbClr val="262626"/>
              </a:buClr>
              <a:buNone/>
            </a:pPr>
            <a:r>
              <a:rPr lang="pl-PL" sz="1400" dirty="0">
                <a:latin typeface="Arial"/>
                <a:cs typeface="Arial"/>
              </a:rPr>
              <a:t>Renewable targets for heating and cooling systems will gradually increase, with a binding increase of 0.8% per year at the national level until 2026 and 1.1% from 2026 to 2030 - RED III</a:t>
            </a:r>
            <a:endParaRPr lang="en-US" sz="1400" dirty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Clr>
                <a:srgbClr val="262626"/>
              </a:buClr>
              <a:buNone/>
            </a:pPr>
            <a:r>
              <a:rPr lang="pl-PL" sz="1400" dirty="0">
                <a:latin typeface="Arial"/>
                <a:cs typeface="Arial"/>
              </a:rPr>
              <a:t>Under</a:t>
            </a:r>
            <a:r>
              <a:rPr lang="de-DE" sz="1400" dirty="0">
                <a:latin typeface="Arial"/>
                <a:cs typeface="Arial"/>
              </a:rPr>
              <a:t> </a:t>
            </a:r>
            <a:r>
              <a:rPr lang="pl-PL" sz="1400" dirty="0">
                <a:latin typeface="Arial"/>
                <a:cs typeface="Arial"/>
              </a:rPr>
              <a:t>REDII Member states </a:t>
            </a:r>
            <a:r>
              <a:rPr lang="de-DE" sz="1400" dirty="0" err="1">
                <a:latin typeface="Arial"/>
                <a:cs typeface="Arial"/>
              </a:rPr>
              <a:t>have</a:t>
            </a:r>
            <a:r>
              <a:rPr lang="pl-PL" sz="1400" dirty="0">
                <a:latin typeface="Arial"/>
                <a:cs typeface="Arial"/>
              </a:rPr>
              <a:t> to enable renewable energy communities </a:t>
            </a:r>
            <a:br>
              <a:rPr lang="de-DE" sz="1400" dirty="0">
                <a:latin typeface="Arial"/>
                <a:cs typeface="Arial"/>
              </a:rPr>
            </a:br>
            <a:r>
              <a:rPr lang="pl-PL" sz="1400" dirty="0">
                <a:latin typeface="Arial"/>
                <a:cs typeface="Arial"/>
              </a:rPr>
              <a:t>d</a:t>
            </a:r>
            <a:r>
              <a:rPr lang="de-DE" sz="1400" dirty="0">
                <a:latin typeface="Arial"/>
                <a:cs typeface="Arial"/>
              </a:rPr>
              <a:t>e</a:t>
            </a:r>
            <a:r>
              <a:rPr lang="pl-PL" sz="1400" dirty="0">
                <a:latin typeface="Arial"/>
                <a:cs typeface="Arial"/>
              </a:rPr>
              <a:t>veloping heating projects </a:t>
            </a:r>
            <a:br>
              <a:rPr lang="pl-PL" sz="1400" dirty="0">
                <a:latin typeface="Arial"/>
                <a:cs typeface="Arial"/>
              </a:rPr>
            </a:br>
            <a:br>
              <a:rPr lang="pl-PL" sz="1400" dirty="0">
                <a:latin typeface="Arial"/>
                <a:cs typeface="Arial"/>
              </a:rPr>
            </a:br>
            <a:br>
              <a:rPr lang="pl-PL" sz="1400" dirty="0">
                <a:latin typeface="Arial"/>
                <a:cs typeface="Arial"/>
              </a:rPr>
            </a:br>
            <a:r>
              <a:rPr lang="pl-PL" sz="1400" b="1" dirty="0">
                <a:latin typeface="Arial"/>
                <a:cs typeface="Arial"/>
              </a:rPr>
              <a:t>Benefits of energy communities</a:t>
            </a:r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1400" b="1" dirty="0">
                <a:latin typeface="Arial"/>
                <a:cs typeface="Arial"/>
              </a:rPr>
              <a:t>Energy democracy</a:t>
            </a:r>
            <a:endParaRPr lang="pl-PL" sz="1400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1400" b="1" dirty="0">
                <a:latin typeface="Arial"/>
                <a:cs typeface="Arial"/>
              </a:rPr>
              <a:t>Reduction of costs </a:t>
            </a:r>
            <a:endParaRPr lang="en-US" sz="1400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1400" dirty="0">
                <a:latin typeface="Arial"/>
                <a:cs typeface="Arial"/>
              </a:rPr>
              <a:t>Vulnerable consumers needs are adressed </a:t>
            </a:r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1400" dirty="0">
                <a:latin typeface="Arial"/>
                <a:cs typeface="Arial"/>
              </a:rPr>
              <a:t>Energy </a:t>
            </a:r>
            <a:r>
              <a:rPr lang="pl-PL" sz="1400" dirty="0" err="1">
                <a:latin typeface="Arial"/>
                <a:cs typeface="Arial"/>
              </a:rPr>
              <a:t>security</a:t>
            </a:r>
            <a:endParaRPr lang="pl-PL" sz="1400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1400" dirty="0">
                <a:latin typeface="Arial"/>
                <a:cs typeface="Arial"/>
              </a:rPr>
              <a:t>Green </a:t>
            </a:r>
            <a:r>
              <a:rPr lang="pl-PL" sz="1400" dirty="0" err="1">
                <a:latin typeface="Arial"/>
                <a:cs typeface="Arial"/>
              </a:rPr>
              <a:t>jobs</a:t>
            </a:r>
            <a:endParaRPr lang="pl-PL" sz="1400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buClr>
                <a:srgbClr val="262626"/>
              </a:buClr>
            </a:pPr>
            <a:endParaRPr lang="pl-PL" sz="1400" dirty="0">
              <a:latin typeface="Arial"/>
              <a:cs typeface="Arial"/>
            </a:endParaRPr>
          </a:p>
        </p:txBody>
      </p:sp>
      <p:pic>
        <p:nvPicPr>
          <p:cNvPr id="5" name="Picture 4" descr="One in a crowd">
            <a:extLst>
              <a:ext uri="{FF2B5EF4-FFF2-40B4-BE49-F238E27FC236}">
                <a16:creationId xmlns:a16="http://schemas.microsoft.com/office/drawing/2014/main" id="{1FD29759-F9C2-DCA3-AC0F-E91EC9C476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71" r="21463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9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421797-7B77-498E-A01C-0A1194615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etreidefelder mit hellem Himmel">
            <a:extLst>
              <a:ext uri="{FF2B5EF4-FFF2-40B4-BE49-F238E27FC236}">
                <a16:creationId xmlns:a16="http://schemas.microsoft.com/office/drawing/2014/main" id="{07C402E3-014E-C668-94F1-5D4EBEF7C3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26D38EC-CD1B-456B-A813-64F8D8E71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8E46-CA2E-43A8-A2EC-61D30FAC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978CE95-DFE0-F13B-53A9-3E5C7D03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pl-PL"/>
              <a:t>Heating Energy Communities in Germany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9F430-15A2-7539-23EE-2302F1012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Energy communities in Germany engage primarily in electricity energy production (electricity (photovoltaics, wind) and heat (biomass)).</a:t>
            </a:r>
            <a:b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</a:br>
            <a:b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</a:br>
            <a: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Most popular legal form for energy communities: </a:t>
            </a:r>
            <a:r>
              <a:rPr lang="pl-PL" b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cooperative</a:t>
            </a:r>
            <a: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. 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b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Challenges: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The regulatory framework and the bureaucracy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Lack of RED II transposition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Initial investments costs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Reliance on voluntary work; lack of professional experience 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Lack of support of local politicians 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Energy market dynamics</a:t>
            </a:r>
            <a:endParaRPr lang="pl-PL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421797-7B77-498E-A01C-0A1194615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etreidefelder mit hellem Himmel">
            <a:extLst>
              <a:ext uri="{FF2B5EF4-FFF2-40B4-BE49-F238E27FC236}">
                <a16:creationId xmlns:a16="http://schemas.microsoft.com/office/drawing/2014/main" id="{07C402E3-014E-C668-94F1-5D4EBEF7C3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26D38EC-CD1B-456B-A813-64F8D8E71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8E46-CA2E-43A8-A2EC-61D30FAC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978CE95-DFE0-F13B-53A9-3E5C7D03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pl-PL"/>
              <a:t>Heating Energy Communities in Poland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9F430-15A2-7539-23EE-2302F1012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None of the 33 registered energy cooperatives conducts  heating projects. </a:t>
            </a:r>
          </a:p>
          <a:p>
            <a:pPr marL="0" indent="0">
              <a:buClr>
                <a:srgbClr val="262626"/>
              </a:buClr>
              <a:buNone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Energy 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clusters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 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focuse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 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mostly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 on 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electricity</a:t>
            </a:r>
            <a:br>
              <a:rPr lang="pl-PL" dirty="0">
                <a:latin typeface="Gill Sans MT"/>
                <a:cs typeface="Arial"/>
              </a:rPr>
            </a:br>
            <a:br>
              <a:rPr lang="pl-PL" dirty="0">
                <a:latin typeface="Gill Sans MT"/>
                <a:cs typeface="Arial"/>
              </a:rPr>
            </a:br>
            <a:br>
              <a:rPr lang="pl-PL" dirty="0">
                <a:latin typeface="Gill Sans MT"/>
                <a:cs typeface="Arial"/>
              </a:rPr>
            </a:br>
            <a:r>
              <a:rPr lang="pl-PL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Challenges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: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Gill Sans MT"/>
              <a:cs typeface="Arial"/>
            </a:endParaRPr>
          </a:p>
          <a:p>
            <a:pPr>
              <a:buClr>
                <a:srgbClr val="262626"/>
              </a:buClr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Lack of support system for heating energy communities </a:t>
            </a:r>
          </a:p>
          <a:p>
            <a:pPr>
              <a:buClr>
                <a:srgbClr val="262626"/>
              </a:buClr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Lack of cooperation with municipalities and DSOs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>
              <a:buClr>
                <a:srgbClr val="262626"/>
              </a:buClr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Financial costs</a:t>
            </a:r>
          </a:p>
          <a:p>
            <a:pPr>
              <a:buClr>
                <a:srgbClr val="262626"/>
              </a:buClr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Lack of professional knowledge </a:t>
            </a:r>
          </a:p>
          <a:p>
            <a:pPr>
              <a:buClr>
                <a:srgbClr val="262626"/>
              </a:buClr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Lack of 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attractive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 public 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funding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 and mentoring 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programme</a:t>
            </a:r>
          </a:p>
          <a:p>
            <a:pPr marL="342900" indent="-342900">
              <a:buClr>
                <a:srgbClr val="262626"/>
              </a:buClr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Gill Sans MT"/>
              <a:cs typeface="Arial"/>
            </a:endParaRPr>
          </a:p>
          <a:p>
            <a:pPr>
              <a:buClr>
                <a:srgbClr val="262626"/>
              </a:buClr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262626"/>
              </a:buClr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78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puzzle with one red piece">
            <a:extLst>
              <a:ext uri="{FF2B5EF4-FFF2-40B4-BE49-F238E27FC236}">
                <a16:creationId xmlns:a16="http://schemas.microsoft.com/office/drawing/2014/main" id="{9EF76025-B0C2-2B56-691C-A8277F2373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181745EC-C26C-4697-C81E-2FDA73393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pl-PL">
                <a:latin typeface="Gill Sans MT"/>
              </a:rPr>
              <a:t>Conclusions and Policy Recommendations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8AE582-2EED-AF5A-BE09-292203524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latin typeface="Gill Sans MT"/>
                <a:cs typeface="Arial"/>
              </a:rPr>
              <a:t>Conclusions</a:t>
            </a:r>
            <a:endParaRPr lang="pl-PL" sz="1600" b="1" dirty="0"/>
          </a:p>
          <a:p>
            <a:pPr marL="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262626"/>
              </a:buClr>
              <a:buFont typeface="Garamond,Serif" pitchFamily="18" charset="0"/>
            </a:pPr>
            <a:r>
              <a:rPr lang="en-US" sz="1600" dirty="0">
                <a:latin typeface="Gill Sans MT"/>
                <a:cs typeface="Arial"/>
              </a:rPr>
              <a:t>HECs can significantly contribute to the energy transition.</a:t>
            </a:r>
          </a:p>
          <a:p>
            <a:pPr marL="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262626"/>
              </a:buClr>
              <a:buFont typeface="Garamond,Serif" pitchFamily="18" charset="0"/>
            </a:pPr>
            <a:r>
              <a:rPr lang="en-US" sz="1600" dirty="0">
                <a:latin typeface="Gill Sans MT"/>
                <a:cs typeface="Arial"/>
              </a:rPr>
              <a:t>Heating projects demands subsidies</a:t>
            </a:r>
          </a:p>
          <a:p>
            <a:pPr marL="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262626"/>
              </a:buClr>
              <a:buFont typeface="Garamond,Serif" pitchFamily="18" charset="0"/>
            </a:pPr>
            <a:r>
              <a:rPr lang="en-US" sz="1600" dirty="0">
                <a:latin typeface="Gill Sans MT"/>
                <a:cs typeface="Arial"/>
              </a:rPr>
              <a:t>Support from local politicians and professionals is crucial for the success of HECs</a:t>
            </a:r>
            <a:r>
              <a:rPr lang="en-US" sz="1600" b="1" dirty="0">
                <a:latin typeface="Gill Sans MT"/>
                <a:cs typeface="Arial"/>
              </a:rPr>
              <a:t>.</a:t>
            </a:r>
            <a:br>
              <a:rPr lang="en-US" sz="1600" dirty="0"/>
            </a:br>
            <a:endParaRPr lang="en-US" sz="16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262626"/>
              </a:buClr>
              <a:buNone/>
            </a:pPr>
            <a:r>
              <a:rPr lang="en-US" sz="1600" b="1" dirty="0">
                <a:latin typeface="Gill Sans MT"/>
                <a:cs typeface="Arial"/>
              </a:rPr>
              <a:t>Policy Recommendations</a:t>
            </a:r>
          </a:p>
          <a:p>
            <a:pPr marL="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262626"/>
              </a:buClr>
              <a:buFont typeface="Garamond,Serif" pitchFamily="18" charset="0"/>
            </a:pPr>
            <a:r>
              <a:rPr lang="en-US" sz="1600" dirty="0">
                <a:latin typeface="Gill Sans MT"/>
                <a:cs typeface="Arial"/>
              </a:rPr>
              <a:t> Local policymakers should adopt a collaborative approach, including HECs in their heat planning and projects.</a:t>
            </a:r>
          </a:p>
          <a:p>
            <a:pPr marL="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262626"/>
              </a:buClr>
              <a:buFont typeface="Garamond,Serif" pitchFamily="18" charset="0"/>
            </a:pPr>
            <a:r>
              <a:rPr lang="en-US" sz="1600" dirty="0">
                <a:latin typeface="Gill Sans MT"/>
                <a:cs typeface="Arial"/>
              </a:rPr>
              <a:t>Creation of clear legal framework (with energy efficiency first principle) and transposition of RED II</a:t>
            </a:r>
          </a:p>
          <a:p>
            <a:pPr marL="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262626"/>
              </a:buClr>
              <a:buFont typeface="Garamond,Serif" pitchFamily="18" charset="0"/>
            </a:pPr>
            <a:r>
              <a:rPr lang="en-US" sz="1600" dirty="0">
                <a:latin typeface="Gill Sans MT"/>
                <a:cs typeface="Arial"/>
              </a:rPr>
              <a:t>Provide financial support to reduce the high investment costs associated with HECs.</a:t>
            </a:r>
          </a:p>
          <a:p>
            <a:pPr marL="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262626"/>
              </a:buClr>
              <a:buFont typeface="Garamond,Serif" pitchFamily="18" charset="0"/>
            </a:pPr>
            <a:r>
              <a:rPr lang="en-US" sz="1600" dirty="0">
                <a:latin typeface="Gill Sans MT"/>
                <a:cs typeface="Arial"/>
              </a:rPr>
              <a:t>Create a special national agency/ </a:t>
            </a:r>
            <a:r>
              <a:rPr lang="en-US" sz="1600" dirty="0" err="1">
                <a:latin typeface="Gill Sans MT"/>
                <a:cs typeface="Arial"/>
              </a:rPr>
              <a:t>programme</a:t>
            </a:r>
            <a:r>
              <a:rPr lang="en-US" sz="1600" dirty="0">
                <a:latin typeface="Gill Sans MT"/>
                <a:cs typeface="Arial"/>
              </a:rPr>
              <a:t> which would facilitate Capacity Building and Professional Support among energy communities.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262626"/>
              </a:buClr>
              <a:buNone/>
            </a:pPr>
            <a:br>
              <a:rPr lang="en-US" sz="1400" dirty="0">
                <a:ea typeface="+mn-lt"/>
                <a:cs typeface="+mn-lt"/>
              </a:rPr>
            </a:br>
            <a:endParaRPr lang="en-US" sz="1600" dirty="0">
              <a:latin typeface="Gill Sans MT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262626"/>
              </a:buClr>
              <a:buFont typeface="Garamond,Serif" pitchFamily="18" charset="0"/>
            </a:pPr>
            <a:endParaRPr lang="en-US" sz="1600" dirty="0">
              <a:latin typeface="Gill Sans MT"/>
              <a:cs typeface="Arial"/>
            </a:endParaRPr>
          </a:p>
          <a:p>
            <a:pPr>
              <a:lnSpc>
                <a:spcPct val="90000"/>
              </a:lnSpc>
              <a:buClr>
                <a:srgbClr val="262626"/>
              </a:buClr>
            </a:pPr>
            <a:endParaRPr lang="pl-PL" sz="1600" dirty="0"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082800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312441"/>
      </a:dk2>
      <a:lt2>
        <a:srgbClr val="E2E8E3"/>
      </a:lt2>
      <a:accent1>
        <a:srgbClr val="D983CB"/>
      </a:accent1>
      <a:accent2>
        <a:srgbClr val="B768D1"/>
      </a:accent2>
      <a:accent3>
        <a:srgbClr val="A083D9"/>
      </a:accent3>
      <a:accent4>
        <a:srgbClr val="6871D1"/>
      </a:accent4>
      <a:accent5>
        <a:srgbClr val="78A7D6"/>
      </a:accent5>
      <a:accent6>
        <a:srgbClr val="5BAFB7"/>
      </a:accent6>
      <a:hlink>
        <a:srgbClr val="568E5F"/>
      </a:hlink>
      <a:folHlink>
        <a:srgbClr val="7F7F7F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Breitbild</PresentationFormat>
  <Paragraphs>38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Garamond</vt:lpstr>
      <vt:lpstr>Garamond,Serif</vt:lpstr>
      <vt:lpstr>Gill Sans MT</vt:lpstr>
      <vt:lpstr>SavonVTI</vt:lpstr>
      <vt:lpstr>Citizen Participation in Heating Projects</vt:lpstr>
      <vt:lpstr>Heating Energy Communities in Germany</vt:lpstr>
      <vt:lpstr>Heating Energy Communities in Poland</vt:lpstr>
      <vt:lpstr>Conclusions and Policy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Fried, Valentin</dc:creator>
  <cp:lastModifiedBy>Fried, Valentin</cp:lastModifiedBy>
  <cp:revision>432</cp:revision>
  <dcterms:created xsi:type="dcterms:W3CDTF">2024-05-13T12:37:03Z</dcterms:created>
  <dcterms:modified xsi:type="dcterms:W3CDTF">2024-05-14T07:08:07Z</dcterms:modified>
</cp:coreProperties>
</file>