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7" r:id="rId5"/>
    <p:sldMasterId id="2147483717" r:id="rId6"/>
    <p:sldMasterId id="2147483727" r:id="rId7"/>
    <p:sldMasterId id="2147483737" r:id="rId8"/>
  </p:sldMasterIdLst>
  <p:notesMasterIdLst>
    <p:notesMasterId r:id="rId18"/>
  </p:notesMasterIdLst>
  <p:sldIdLst>
    <p:sldId id="272" r:id="rId9"/>
    <p:sldId id="257" r:id="rId10"/>
    <p:sldId id="288" r:id="rId11"/>
    <p:sldId id="283" r:id="rId12"/>
    <p:sldId id="282" r:id="rId13"/>
    <p:sldId id="276" r:id="rId14"/>
    <p:sldId id="277" r:id="rId15"/>
    <p:sldId id="280" r:id="rId16"/>
    <p:sldId id="273" r:id="rId17"/>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3" userDrawn="1">
          <p15:clr>
            <a:srgbClr val="A4A3A4"/>
          </p15:clr>
        </p15:guide>
        <p15:guide id="2" orient="horz" pos="197" userDrawn="1">
          <p15:clr>
            <a:srgbClr val="A4A3A4"/>
          </p15:clr>
        </p15:guide>
        <p15:guide id="3" orient="horz" pos="4020" userDrawn="1">
          <p15:clr>
            <a:srgbClr val="A4A3A4"/>
          </p15:clr>
        </p15:guide>
        <p15:guide id="4" orient="horz" pos="663" userDrawn="1">
          <p15:clr>
            <a:srgbClr val="A4A3A4"/>
          </p15:clr>
        </p15:guide>
        <p15:guide id="5" orient="horz" pos="296" userDrawn="1">
          <p15:clr>
            <a:srgbClr val="A4A3A4"/>
          </p15:clr>
        </p15:guide>
        <p15:guide id="6" pos="348" userDrawn="1">
          <p15:clr>
            <a:srgbClr val="A4A3A4"/>
          </p15:clr>
        </p15:guide>
        <p15:guide id="7" pos="7304" userDrawn="1">
          <p15:clr>
            <a:srgbClr val="A4A3A4"/>
          </p15:clr>
        </p15:guide>
        <p15:guide id="8" pos="5473" userDrawn="1">
          <p15:clr>
            <a:srgbClr val="A4A3A4"/>
          </p15:clr>
        </p15:guide>
        <p15:guide id="9" pos="55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her, Stefan" initials="RS" lastIdx="3" clrIdx="0">
    <p:extLst>
      <p:ext uri="{19B8F6BF-5375-455C-9EA6-DF929625EA0E}">
        <p15:presenceInfo xmlns:p15="http://schemas.microsoft.com/office/powerpoint/2012/main" userId="Rother, Stefan" providerId="None"/>
      </p:ext>
    </p:extLst>
  </p:cmAuthor>
  <p:cmAuthor id="2" name="Chanin, Anna" initials="CA" lastIdx="1" clrIdx="1">
    <p:extLst>
      <p:ext uri="{19B8F6BF-5375-455C-9EA6-DF929625EA0E}">
        <p15:presenceInfo xmlns:p15="http://schemas.microsoft.com/office/powerpoint/2012/main" userId="S-1-5-21-837650375-1690420205-4123535123-16624" providerId="AD"/>
      </p:ext>
    </p:extLst>
  </p:cmAuthor>
  <p:cmAuthor id="3" name="Vollmer, Carla" initials="VC" lastIdx="1" clrIdx="2">
    <p:extLst>
      <p:ext uri="{19B8F6BF-5375-455C-9EA6-DF929625EA0E}">
        <p15:presenceInfo xmlns:p15="http://schemas.microsoft.com/office/powerpoint/2012/main" userId="S-1-5-21-837650375-1690420205-4123535123-4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F5E"/>
    <a:srgbClr val="83053C"/>
    <a:srgbClr val="4B4B4D"/>
    <a:srgbClr val="F0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5" autoAdjust="0"/>
    <p:restoredTop sz="81493" autoAdjust="0"/>
  </p:normalViewPr>
  <p:slideViewPr>
    <p:cSldViewPr showGuides="1">
      <p:cViewPr varScale="1">
        <p:scale>
          <a:sx n="101" d="100"/>
          <a:sy n="101" d="100"/>
        </p:scale>
        <p:origin x="710" y="72"/>
      </p:cViewPr>
      <p:guideLst>
        <p:guide orient="horz" pos="943"/>
        <p:guide orient="horz" pos="197"/>
        <p:guide orient="horz" pos="4020"/>
        <p:guide orient="horz" pos="663"/>
        <p:guide orient="horz" pos="296"/>
        <p:guide pos="348"/>
        <p:guide pos="7304"/>
        <p:guide pos="5473"/>
        <p:guide pos="55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8427" cy="511730"/>
          </a:xfrm>
          <a:prstGeom prst="rect">
            <a:avLst/>
          </a:prstGeom>
        </p:spPr>
        <p:txBody>
          <a:bodyPr vert="horz" lIns="94787" tIns="47393" rIns="94787" bIns="47393" rtlCol="0"/>
          <a:lstStyle>
            <a:lvl1pPr algn="l">
              <a:defRPr sz="1200"/>
            </a:lvl1pPr>
          </a:lstStyle>
          <a:p>
            <a:endParaRPr lang="de-DE"/>
          </a:p>
        </p:txBody>
      </p:sp>
      <p:sp>
        <p:nvSpPr>
          <p:cNvPr id="3" name="Datumsplatzhalter 2"/>
          <p:cNvSpPr>
            <a:spLocks noGrp="1"/>
          </p:cNvSpPr>
          <p:nvPr>
            <p:ph type="dt" idx="1"/>
          </p:nvPr>
        </p:nvSpPr>
        <p:spPr>
          <a:xfrm>
            <a:off x="4023993" y="1"/>
            <a:ext cx="3078427" cy="511730"/>
          </a:xfrm>
          <a:prstGeom prst="rect">
            <a:avLst/>
          </a:prstGeom>
        </p:spPr>
        <p:txBody>
          <a:bodyPr vert="horz" lIns="94787" tIns="47393" rIns="94787" bIns="47393" rtlCol="0"/>
          <a:lstStyle>
            <a:lvl1pPr algn="r">
              <a:defRPr sz="1200"/>
            </a:lvl1pPr>
          </a:lstStyle>
          <a:p>
            <a:fld id="{6D0D62C4-CDB2-4712-8CCA-F90B6B7FF2C3}" type="datetimeFigureOut">
              <a:rPr lang="de-DE" smtClean="0"/>
              <a:pPr/>
              <a:t>15.05.2024</a:t>
            </a:fld>
            <a:endParaRPr lang="de-DE"/>
          </a:p>
        </p:txBody>
      </p:sp>
      <p:sp>
        <p:nvSpPr>
          <p:cNvPr id="4" name="Folienbildplatzhalter 3"/>
          <p:cNvSpPr>
            <a:spLocks noGrp="1" noRot="1" noChangeAspect="1"/>
          </p:cNvSpPr>
          <p:nvPr>
            <p:ph type="sldImg" idx="2"/>
          </p:nvPr>
        </p:nvSpPr>
        <p:spPr>
          <a:xfrm>
            <a:off x="139700" y="766763"/>
            <a:ext cx="6824663" cy="3838575"/>
          </a:xfrm>
          <a:prstGeom prst="rect">
            <a:avLst/>
          </a:prstGeom>
          <a:noFill/>
          <a:ln w="12700">
            <a:solidFill>
              <a:prstClr val="black"/>
            </a:solidFill>
          </a:ln>
        </p:spPr>
        <p:txBody>
          <a:bodyPr vert="horz" lIns="94787" tIns="47393" rIns="94787" bIns="47393" rtlCol="0" anchor="ctr"/>
          <a:lstStyle/>
          <a:p>
            <a:endParaRPr lang="de-DE"/>
          </a:p>
        </p:txBody>
      </p:sp>
      <p:sp>
        <p:nvSpPr>
          <p:cNvPr id="5" name="Notizenplatzhalter 4"/>
          <p:cNvSpPr>
            <a:spLocks noGrp="1"/>
          </p:cNvSpPr>
          <p:nvPr>
            <p:ph type="body" sz="quarter" idx="3"/>
          </p:nvPr>
        </p:nvSpPr>
        <p:spPr>
          <a:xfrm>
            <a:off x="710407" y="4861442"/>
            <a:ext cx="5683250" cy="4605576"/>
          </a:xfrm>
          <a:prstGeom prst="rect">
            <a:avLst/>
          </a:prstGeom>
        </p:spPr>
        <p:txBody>
          <a:bodyPr vert="horz" lIns="94787" tIns="47393" rIns="94787" bIns="47393"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8427" cy="511730"/>
          </a:xfrm>
          <a:prstGeom prst="rect">
            <a:avLst/>
          </a:prstGeom>
        </p:spPr>
        <p:txBody>
          <a:bodyPr vert="horz" lIns="94787" tIns="47393" rIns="94787" bIns="47393" rtlCol="0" anchor="b"/>
          <a:lstStyle>
            <a:lvl1pPr algn="l">
              <a:defRPr sz="1200"/>
            </a:lvl1pPr>
          </a:lstStyle>
          <a:p>
            <a:endParaRPr lang="de-DE"/>
          </a:p>
        </p:txBody>
      </p:sp>
      <p:sp>
        <p:nvSpPr>
          <p:cNvPr id="7" name="Foliennummernplatzhalter 6"/>
          <p:cNvSpPr>
            <a:spLocks noGrp="1"/>
          </p:cNvSpPr>
          <p:nvPr>
            <p:ph type="sldNum" sz="quarter" idx="5"/>
          </p:nvPr>
        </p:nvSpPr>
        <p:spPr>
          <a:xfrm>
            <a:off x="4023993" y="9721107"/>
            <a:ext cx="3078427" cy="511730"/>
          </a:xfrm>
          <a:prstGeom prst="rect">
            <a:avLst/>
          </a:prstGeom>
        </p:spPr>
        <p:txBody>
          <a:bodyPr vert="horz" lIns="94787" tIns="47393" rIns="94787" bIns="47393" rtlCol="0" anchor="b"/>
          <a:lstStyle>
            <a:lvl1pPr algn="r">
              <a:defRPr sz="1200"/>
            </a:lvl1pPr>
          </a:lstStyle>
          <a:p>
            <a:fld id="{091847CE-969E-4988-BC95-A364F6CD5850}" type="slidenum">
              <a:rPr lang="de-DE" smtClean="0"/>
              <a:pPr/>
              <a:t>‹Nr.›</a:t>
            </a:fld>
            <a:endParaRPr lang="de-DE"/>
          </a:p>
        </p:txBody>
      </p:sp>
    </p:spTree>
    <p:extLst>
      <p:ext uri="{BB962C8B-B14F-4D97-AF65-F5344CB8AC3E}">
        <p14:creationId xmlns:p14="http://schemas.microsoft.com/office/powerpoint/2010/main" val="37393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91847CE-969E-4988-BC95-A364F6CD5850}" type="slidenum">
              <a:rPr lang="de-DE" smtClean="0"/>
              <a:pPr/>
              <a:t>1</a:t>
            </a:fld>
            <a:endParaRPr lang="de-DE"/>
          </a:p>
        </p:txBody>
      </p:sp>
    </p:spTree>
    <p:extLst>
      <p:ext uri="{BB962C8B-B14F-4D97-AF65-F5344CB8AC3E}">
        <p14:creationId xmlns:p14="http://schemas.microsoft.com/office/powerpoint/2010/main" val="391571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91847CE-969E-4988-BC95-A364F6CD5850}" type="slidenum">
              <a:rPr lang="de-DE" smtClean="0"/>
              <a:pPr/>
              <a:t>2</a:t>
            </a:fld>
            <a:endParaRPr lang="de-DE"/>
          </a:p>
        </p:txBody>
      </p:sp>
    </p:spTree>
    <p:extLst>
      <p:ext uri="{BB962C8B-B14F-4D97-AF65-F5344CB8AC3E}">
        <p14:creationId xmlns:p14="http://schemas.microsoft.com/office/powerpoint/2010/main" val="429199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91847CE-969E-4988-BC95-A364F6CD5850}" type="slidenum">
              <a:rPr lang="de-DE" smtClean="0"/>
              <a:pPr/>
              <a:t>3</a:t>
            </a:fld>
            <a:endParaRPr lang="de-DE"/>
          </a:p>
        </p:txBody>
      </p:sp>
    </p:spTree>
    <p:extLst>
      <p:ext uri="{BB962C8B-B14F-4D97-AF65-F5344CB8AC3E}">
        <p14:creationId xmlns:p14="http://schemas.microsoft.com/office/powerpoint/2010/main" val="245645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7725" indent="-177725">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4</a:t>
            </a:fld>
            <a:endParaRPr lang="de-DE"/>
          </a:p>
        </p:txBody>
      </p:sp>
    </p:spTree>
    <p:extLst>
      <p:ext uri="{BB962C8B-B14F-4D97-AF65-F5344CB8AC3E}">
        <p14:creationId xmlns:p14="http://schemas.microsoft.com/office/powerpoint/2010/main" val="242617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5</a:t>
            </a:fld>
            <a:endParaRPr lang="de-DE" dirty="0"/>
          </a:p>
        </p:txBody>
      </p:sp>
    </p:spTree>
    <p:extLst>
      <p:ext uri="{BB962C8B-B14F-4D97-AF65-F5344CB8AC3E}">
        <p14:creationId xmlns:p14="http://schemas.microsoft.com/office/powerpoint/2010/main" val="41366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6</a:t>
            </a:fld>
            <a:endParaRPr lang="de-DE" dirty="0"/>
          </a:p>
        </p:txBody>
      </p:sp>
    </p:spTree>
    <p:extLst>
      <p:ext uri="{BB962C8B-B14F-4D97-AF65-F5344CB8AC3E}">
        <p14:creationId xmlns:p14="http://schemas.microsoft.com/office/powerpoint/2010/main" val="304937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7</a:t>
            </a:fld>
            <a:endParaRPr lang="de-DE"/>
          </a:p>
        </p:txBody>
      </p:sp>
    </p:spTree>
    <p:extLst>
      <p:ext uri="{BB962C8B-B14F-4D97-AF65-F5344CB8AC3E}">
        <p14:creationId xmlns:p14="http://schemas.microsoft.com/office/powerpoint/2010/main" val="3673660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91847CE-969E-4988-BC95-A364F6CD5850}" type="slidenum">
              <a:rPr lang="de-DE" smtClean="0"/>
              <a:pPr/>
              <a:t>8</a:t>
            </a:fld>
            <a:endParaRPr lang="de-DE" dirty="0"/>
          </a:p>
        </p:txBody>
      </p:sp>
    </p:spTree>
    <p:extLst>
      <p:ext uri="{BB962C8B-B14F-4D97-AF65-F5344CB8AC3E}">
        <p14:creationId xmlns:p14="http://schemas.microsoft.com/office/powerpoint/2010/main" val="172010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91847CE-969E-4988-BC95-A364F6CD5850}" type="slidenum">
              <a:rPr lang="de-DE" smtClean="0"/>
              <a:pPr/>
              <a:t>9</a:t>
            </a:fld>
            <a:endParaRPr lang="de-DE"/>
          </a:p>
        </p:txBody>
      </p:sp>
    </p:spTree>
    <p:extLst>
      <p:ext uri="{BB962C8B-B14F-4D97-AF65-F5344CB8AC3E}">
        <p14:creationId xmlns:p14="http://schemas.microsoft.com/office/powerpoint/2010/main" val="3020770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bg2"/>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rgbClr val="5EAD3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00762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F4709BFE-5FA4-4C7F-A847-40B97FD3E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7" y="3847847"/>
            <a:ext cx="2520000" cy="28301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1"/>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7E349F91-EA57-4253-AEA6-2A1875FC2D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8" y="3847847"/>
            <a:ext cx="2519998" cy="2830153"/>
          </a:xfrm>
          <a:prstGeom prst="rect">
            <a:avLst/>
          </a:prstGeom>
        </p:spPr>
      </p:pic>
    </p:spTree>
    <p:extLst>
      <p:ext uri="{BB962C8B-B14F-4D97-AF65-F5344CB8AC3E}">
        <p14:creationId xmlns:p14="http://schemas.microsoft.com/office/powerpoint/2010/main" val="13115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1"/>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4"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8" name="Grafik 17">
            <a:extLst>
              <a:ext uri="{FF2B5EF4-FFF2-40B4-BE49-F238E27FC236}">
                <a16:creationId xmlns:a16="http://schemas.microsoft.com/office/drawing/2014/main" id="{4EB7DEEB-C533-44EA-B492-CB7F356E7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8" y="3847847"/>
            <a:ext cx="2519998" cy="2830153"/>
          </a:xfrm>
          <a:prstGeom prst="rect">
            <a:avLst/>
          </a:prstGeom>
        </p:spPr>
      </p:pic>
    </p:spTree>
    <p:extLst>
      <p:ext uri="{BB962C8B-B14F-4D97-AF65-F5344CB8AC3E}">
        <p14:creationId xmlns:p14="http://schemas.microsoft.com/office/powerpoint/2010/main" val="15996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76723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1"/>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2697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1"/>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1751570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6476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15.05.2024</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326550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426638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21" name="Grafik 20">
            <a:extLst>
              <a:ext uri="{FF2B5EF4-FFF2-40B4-BE49-F238E27FC236}">
                <a16:creationId xmlns:a16="http://schemas.microsoft.com/office/drawing/2014/main" id="{28685CFA-1708-4E1F-A00F-996C80B759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0000" y="3771611"/>
            <a:ext cx="2159999" cy="2431189"/>
          </a:xfrm>
          <a:prstGeom prst="rect">
            <a:avLst/>
          </a:prstGeom>
        </p:spPr>
      </p:pic>
    </p:spTree>
    <p:extLst>
      <p:ext uri="{BB962C8B-B14F-4D97-AF65-F5344CB8AC3E}">
        <p14:creationId xmlns:p14="http://schemas.microsoft.com/office/powerpoint/2010/main" val="3575572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5"/>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45A19158-81B1-4029-A2D8-7BCE5E35F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8" y="3847847"/>
            <a:ext cx="2519998" cy="2830152"/>
          </a:xfrm>
          <a:prstGeom prst="rect">
            <a:avLst/>
          </a:prstGeom>
        </p:spPr>
      </p:pic>
    </p:spTree>
    <p:extLst>
      <p:ext uri="{BB962C8B-B14F-4D97-AF65-F5344CB8AC3E}">
        <p14:creationId xmlns:p14="http://schemas.microsoft.com/office/powerpoint/2010/main" val="196934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bg2"/>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3" name="Gruppieren 12"/>
          <p:cNvGrpSpPr/>
          <p:nvPr userDrawn="1"/>
        </p:nvGrpSpPr>
        <p:grpSpPr>
          <a:xfrm>
            <a:off x="9851002" y="532800"/>
            <a:ext cx="2340998" cy="1081711"/>
            <a:chOff x="9790370" y="2610023"/>
            <a:chExt cx="2340998" cy="1081711"/>
          </a:xfrm>
        </p:grpSpPr>
        <p:sp>
          <p:nvSpPr>
            <p:cNvPr id="18" name="Rechteck 17"/>
            <p:cNvSpPr/>
            <p:nvPr userDrawn="1"/>
          </p:nvSpPr>
          <p:spPr>
            <a:xfrm>
              <a:off x="11949475" y="2611614"/>
              <a:ext cx="181893"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9" name="Gruppieren 18"/>
            <p:cNvGrpSpPr>
              <a:grpSpLocks noChangeAspect="1"/>
            </p:cNvGrpSpPr>
            <p:nvPr userDrawn="1"/>
          </p:nvGrpSpPr>
          <p:grpSpPr>
            <a:xfrm>
              <a:off x="9790370" y="2610023"/>
              <a:ext cx="2159105" cy="1080000"/>
              <a:chOff x="14785976" y="27157354"/>
              <a:chExt cx="5086351" cy="2544762"/>
            </a:xfrm>
          </p:grpSpPr>
          <p:sp>
            <p:nvSpPr>
              <p:cNvPr id="20" name="Rectangle 6"/>
              <p:cNvSpPr>
                <a:spLocks noChangeArrowheads="1"/>
              </p:cNvSpPr>
              <p:nvPr/>
            </p:nvSpPr>
            <p:spPr bwMode="auto">
              <a:xfrm>
                <a:off x="14785976" y="27157354"/>
                <a:ext cx="5086351" cy="2544762"/>
              </a:xfrm>
              <a:prstGeom prst="rect">
                <a:avLst/>
              </a:prstGeom>
              <a:solidFill>
                <a:srgbClr val="5EAD3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3"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00762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7FF74AAB-4D90-45F7-AD01-37BCB8A54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7" y="3847847"/>
            <a:ext cx="2520000" cy="2830153"/>
          </a:xfrm>
          <a:prstGeom prst="rect">
            <a:avLst/>
          </a:prstGeom>
        </p:spPr>
      </p:pic>
    </p:spTree>
    <p:extLst>
      <p:ext uri="{BB962C8B-B14F-4D97-AF65-F5344CB8AC3E}">
        <p14:creationId xmlns:p14="http://schemas.microsoft.com/office/powerpoint/2010/main" val="491538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5"/>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8" name="Gruppieren 17"/>
          <p:cNvGrpSpPr/>
          <p:nvPr userDrawn="1"/>
        </p:nvGrpSpPr>
        <p:grpSpPr>
          <a:xfrm>
            <a:off x="9851002" y="532800"/>
            <a:ext cx="2340998" cy="1081711"/>
            <a:chOff x="9790370" y="2610023"/>
            <a:chExt cx="2340998" cy="1081711"/>
          </a:xfrm>
        </p:grpSpPr>
        <p:sp>
          <p:nvSpPr>
            <p:cNvPr id="19" name="Rechteck 18"/>
            <p:cNvSpPr/>
            <p:nvPr userDrawn="1"/>
          </p:nvSpPr>
          <p:spPr>
            <a:xfrm>
              <a:off x="11949475" y="2611614"/>
              <a:ext cx="181893"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0" name="Gruppieren 19"/>
            <p:cNvGrpSpPr>
              <a:grpSpLocks noChangeAspect="1"/>
            </p:cNvGrpSpPr>
            <p:nvPr userDrawn="1"/>
          </p:nvGrpSpPr>
          <p:grpSpPr>
            <a:xfrm>
              <a:off x="9790370" y="2610023"/>
              <a:ext cx="2159105" cy="1080000"/>
              <a:chOff x="14785976" y="27157354"/>
              <a:chExt cx="5086351" cy="2544762"/>
            </a:xfrm>
          </p:grpSpPr>
          <p:sp>
            <p:nvSpPr>
              <p:cNvPr id="21" name="Rectangle 6"/>
              <p:cNvSpPr>
                <a:spLocks noChangeArrowheads="1"/>
              </p:cNvSpPr>
              <p:nvPr/>
            </p:nvSpPr>
            <p:spPr bwMode="auto">
              <a:xfrm>
                <a:off x="14785976" y="27157354"/>
                <a:ext cx="5086351" cy="2544762"/>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3"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F2736CC1-AEBB-4DDB-8A03-36B25CFA1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8" y="3847847"/>
            <a:ext cx="2519998" cy="2830152"/>
          </a:xfrm>
          <a:prstGeom prst="rect">
            <a:avLst/>
          </a:prstGeom>
        </p:spPr>
      </p:pic>
    </p:spTree>
    <p:extLst>
      <p:ext uri="{BB962C8B-B14F-4D97-AF65-F5344CB8AC3E}">
        <p14:creationId xmlns:p14="http://schemas.microsoft.com/office/powerpoint/2010/main" val="231166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129929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6"/>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37477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6"/>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82801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7673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15.05.2024</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1520933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668910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6"/>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9851002" y="532800"/>
            <a:ext cx="2340998" cy="1081711"/>
            <a:chOff x="9790370" y="2610023"/>
            <a:chExt cx="2340998" cy="1081711"/>
          </a:xfrm>
        </p:grpSpPr>
        <p:sp>
          <p:nvSpPr>
            <p:cNvPr id="22" name="Rechteck 21"/>
            <p:cNvSpPr/>
            <p:nvPr userDrawn="1"/>
          </p:nvSpPr>
          <p:spPr>
            <a:xfrm>
              <a:off x="11949475" y="2611614"/>
              <a:ext cx="181893" cy="1080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3" name="Gruppieren 22"/>
            <p:cNvGrpSpPr>
              <a:grpSpLocks noChangeAspect="1"/>
            </p:cNvGrpSpPr>
            <p:nvPr userDrawn="1"/>
          </p:nvGrpSpPr>
          <p:grpSpPr>
            <a:xfrm>
              <a:off x="9790370" y="2610023"/>
              <a:ext cx="2159105" cy="1080000"/>
              <a:chOff x="14785976" y="27157354"/>
              <a:chExt cx="5086351" cy="2544762"/>
            </a:xfrm>
          </p:grpSpPr>
          <p:sp>
            <p:nvSpPr>
              <p:cNvPr id="24" name="Rectangle 6"/>
              <p:cNvSpPr>
                <a:spLocks noChangeArrowheads="1"/>
              </p:cNvSpPr>
              <p:nvPr/>
            </p:nvSpPr>
            <p:spPr bwMode="auto">
              <a:xfrm>
                <a:off x="14785976" y="27157354"/>
                <a:ext cx="5086351" cy="2544762"/>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C7FFC814-521D-4768-9B5B-C1C04D898F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0000" y="3771611"/>
            <a:ext cx="2159999" cy="2431189"/>
          </a:xfrm>
          <a:prstGeom prst="rect">
            <a:avLst/>
          </a:prstGeom>
        </p:spPr>
      </p:pic>
    </p:spTree>
    <p:extLst>
      <p:ext uri="{BB962C8B-B14F-4D97-AF65-F5344CB8AC3E}">
        <p14:creationId xmlns:p14="http://schemas.microsoft.com/office/powerpoint/2010/main" val="257355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4"/>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3CA4F8ED-BEF7-4FCD-8E5D-C406508CE9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8" y="3847847"/>
            <a:ext cx="2519997" cy="2830152"/>
          </a:xfrm>
          <a:prstGeom prst="rect">
            <a:avLst/>
          </a:prstGeom>
        </p:spPr>
      </p:pic>
    </p:spTree>
    <p:extLst>
      <p:ext uri="{BB962C8B-B14F-4D97-AF65-F5344CB8AC3E}">
        <p14:creationId xmlns:p14="http://schemas.microsoft.com/office/powerpoint/2010/main" val="4277861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chemeClr val="accent4"/>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4"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8" name="Grafik 17">
            <a:extLst>
              <a:ext uri="{FF2B5EF4-FFF2-40B4-BE49-F238E27FC236}">
                <a16:creationId xmlns:a16="http://schemas.microsoft.com/office/drawing/2014/main" id="{3D9BD23B-B258-4604-BB7E-3B48E02EB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0108" y="3847847"/>
            <a:ext cx="2519997" cy="2830152"/>
          </a:xfrm>
          <a:prstGeom prst="rect">
            <a:avLst/>
          </a:prstGeom>
        </p:spPr>
      </p:pic>
    </p:spTree>
    <p:extLst>
      <p:ext uri="{BB962C8B-B14F-4D97-AF65-F5344CB8AC3E}">
        <p14:creationId xmlns:p14="http://schemas.microsoft.com/office/powerpoint/2010/main" val="259655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197609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4"/>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89627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accent4"/>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2419886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1331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15.05.2024</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1715377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1419448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accent3"/>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4" name="Gruppieren 13"/>
          <p:cNvGrpSpPr/>
          <p:nvPr userDrawn="1"/>
        </p:nvGrpSpPr>
        <p:grpSpPr>
          <a:xfrm>
            <a:off x="9851002" y="532800"/>
            <a:ext cx="2340998" cy="1081711"/>
            <a:chOff x="9790370" y="2610023"/>
            <a:chExt cx="2340998" cy="1081711"/>
          </a:xfrm>
        </p:grpSpPr>
        <p:sp>
          <p:nvSpPr>
            <p:cNvPr id="15" name="Rechteck 14"/>
            <p:cNvSpPr/>
            <p:nvPr userDrawn="1"/>
          </p:nvSpPr>
          <p:spPr>
            <a:xfrm>
              <a:off x="11949475" y="2611614"/>
              <a:ext cx="181893"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6" name="Gruppieren 15"/>
            <p:cNvGrpSpPr>
              <a:grpSpLocks noChangeAspect="1"/>
            </p:cNvGrpSpPr>
            <p:nvPr userDrawn="1"/>
          </p:nvGrpSpPr>
          <p:grpSpPr>
            <a:xfrm>
              <a:off x="9790370" y="2610023"/>
              <a:ext cx="2159105" cy="1080000"/>
              <a:chOff x="14785976" y="27157354"/>
              <a:chExt cx="5086351" cy="2544762"/>
            </a:xfrm>
          </p:grpSpPr>
          <p:sp>
            <p:nvSpPr>
              <p:cNvPr id="17" name="Rectangle 6"/>
              <p:cNvSpPr>
                <a:spLocks noChangeArrowheads="1"/>
              </p:cNvSpPr>
              <p:nvPr/>
            </p:nvSpPr>
            <p:spPr bwMode="auto">
              <a:xfrm>
                <a:off x="14785976" y="27157354"/>
                <a:ext cx="5086351" cy="254476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18"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19"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21" name="Grafik 20">
            <a:extLst>
              <a:ext uri="{FF2B5EF4-FFF2-40B4-BE49-F238E27FC236}">
                <a16:creationId xmlns:a16="http://schemas.microsoft.com/office/drawing/2014/main" id="{0F0DC19E-C8CA-47DE-A6EC-A79A265469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0000" y="3771611"/>
            <a:ext cx="2159999" cy="2431189"/>
          </a:xfrm>
          <a:prstGeom prst="rect">
            <a:avLst/>
          </a:prstGeom>
        </p:spPr>
      </p:pic>
    </p:spTree>
    <p:extLst>
      <p:ext uri="{BB962C8B-B14F-4D97-AF65-F5344CB8AC3E}">
        <p14:creationId xmlns:p14="http://schemas.microsoft.com/office/powerpoint/2010/main" val="258348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3525209"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Für Mensch &amp; Umwelt</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rgbClr val="CE1F5E"/>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2" name="Gruppieren 1"/>
          <p:cNvGrpSpPr/>
          <p:nvPr userDrawn="1"/>
        </p:nvGrpSpPr>
        <p:grpSpPr>
          <a:xfrm>
            <a:off x="9851002" y="532800"/>
            <a:ext cx="2340998" cy="1081711"/>
            <a:chOff x="9790370" y="2610023"/>
            <a:chExt cx="2340998" cy="1081711"/>
          </a:xfrm>
        </p:grpSpPr>
        <p:sp>
          <p:nvSpPr>
            <p:cNvPr id="13" name="Rechteck 12"/>
            <p:cNvSpPr/>
            <p:nvPr userDrawn="1"/>
          </p:nvSpPr>
          <p:spPr>
            <a:xfrm>
              <a:off x="11949475" y="2611614"/>
              <a:ext cx="181893" cy="108012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18" name="Gruppieren 17"/>
            <p:cNvGrpSpPr>
              <a:grpSpLocks noChangeAspect="1"/>
            </p:cNvGrpSpPr>
            <p:nvPr userDrawn="1"/>
          </p:nvGrpSpPr>
          <p:grpSpPr>
            <a:xfrm>
              <a:off x="9790370" y="2610023"/>
              <a:ext cx="2159105" cy="1080000"/>
              <a:chOff x="14785976" y="27157354"/>
              <a:chExt cx="5086351" cy="2544762"/>
            </a:xfrm>
          </p:grpSpPr>
          <p:sp>
            <p:nvSpPr>
              <p:cNvPr id="19" name="Rectangle 6"/>
              <p:cNvSpPr>
                <a:spLocks noChangeArrowheads="1"/>
              </p:cNvSpPr>
              <p:nvPr/>
            </p:nvSpPr>
            <p:spPr bwMode="auto">
              <a:xfrm>
                <a:off x="14785976" y="27157354"/>
                <a:ext cx="5086351" cy="2544762"/>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0"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1"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83053C"/>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B4702326-EFBB-48B7-BE01-05F07826F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568" y="3847847"/>
            <a:ext cx="2515076" cy="2830152"/>
          </a:xfrm>
          <a:prstGeom prst="rect">
            <a:avLst/>
          </a:prstGeom>
        </p:spPr>
      </p:pic>
    </p:spTree>
    <p:extLst>
      <p:ext uri="{BB962C8B-B14F-4D97-AF65-F5344CB8AC3E}">
        <p14:creationId xmlns:p14="http://schemas.microsoft.com/office/powerpoint/2010/main" val="3817661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folie englisch">
    <p:spTree>
      <p:nvGrpSpPr>
        <p:cNvPr id="1" name=""/>
        <p:cNvGrpSpPr/>
        <p:nvPr/>
      </p:nvGrpSpPr>
      <p:grpSpPr>
        <a:xfrm>
          <a:off x="0" y="0"/>
          <a:ext cx="0" cy="0"/>
          <a:chOff x="0" y="0"/>
          <a:chExt cx="0" cy="0"/>
        </a:xfrm>
      </p:grpSpPr>
      <p:sp>
        <p:nvSpPr>
          <p:cNvPr id="8" name="Rechteck 7"/>
          <p:cNvSpPr/>
          <p:nvPr userDrawn="1"/>
        </p:nvSpPr>
        <p:spPr>
          <a:xfrm>
            <a:off x="180000" y="180000"/>
            <a:ext cx="11833200" cy="649800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Untertitel 2"/>
          <p:cNvSpPr>
            <a:spLocks noGrp="1"/>
          </p:cNvSpPr>
          <p:nvPr>
            <p:ph type="subTitle" idx="1" hasCustomPrompt="1"/>
          </p:nvPr>
        </p:nvSpPr>
        <p:spPr>
          <a:xfrm>
            <a:off x="551999" y="2304000"/>
            <a:ext cx="11040000" cy="1476000"/>
          </a:xfrm>
          <a:prstGeom prst="rect">
            <a:avLst/>
          </a:prstGeom>
        </p:spPr>
        <p:txBody>
          <a:bodyPr>
            <a:noAutofit/>
          </a:bodyPr>
          <a:lstStyle>
            <a:lvl1pPr marL="0" indent="0" algn="l">
              <a:lnSpc>
                <a:spcPts val="4200"/>
              </a:lnSpc>
              <a:spcBef>
                <a:spcPts val="0"/>
              </a:spcBef>
              <a:buNone/>
              <a:defRPr sz="4000" b="1" cap="none" baseline="0">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Hier steht ein schöner Präsentationstitel</a:t>
            </a:r>
          </a:p>
        </p:txBody>
      </p:sp>
      <p:sp>
        <p:nvSpPr>
          <p:cNvPr id="12" name="Textfeld 11"/>
          <p:cNvSpPr txBox="1"/>
          <p:nvPr userDrawn="1"/>
        </p:nvSpPr>
        <p:spPr>
          <a:xfrm>
            <a:off x="552000" y="1076549"/>
            <a:ext cx="4330775" cy="307777"/>
          </a:xfrm>
          <a:prstGeom prst="rect">
            <a:avLst/>
          </a:prstGeom>
          <a:noFill/>
        </p:spPr>
        <p:txBody>
          <a:bodyPr wrap="square" lIns="0" tIns="0" rIns="0" bIns="0" rtlCol="0">
            <a:spAutoFit/>
          </a:bodyPr>
          <a:lstStyle/>
          <a:p>
            <a:r>
              <a:rPr lang="de-DE" sz="2000" spc="-30" baseline="0" dirty="0">
                <a:solidFill>
                  <a:schemeClr val="bg1"/>
                </a:solidFill>
                <a:latin typeface="Calibri" panose="020F0502020204030204" pitchFamily="34" charset="0"/>
              </a:rPr>
              <a:t>German Environment Agency</a:t>
            </a:r>
          </a:p>
        </p:txBody>
      </p:sp>
      <p:sp>
        <p:nvSpPr>
          <p:cNvPr id="31" name="Titel 30"/>
          <p:cNvSpPr>
            <a:spLocks noGrp="1"/>
          </p:cNvSpPr>
          <p:nvPr>
            <p:ph type="title" hasCustomPrompt="1"/>
          </p:nvPr>
        </p:nvSpPr>
        <p:spPr>
          <a:xfrm>
            <a:off x="552000" y="1872000"/>
            <a:ext cx="11040000" cy="360000"/>
          </a:xfrm>
        </p:spPr>
        <p:txBody>
          <a:bodyPr>
            <a:noAutofit/>
          </a:bodyPr>
          <a:lstStyle>
            <a:lvl1pPr>
              <a:defRPr sz="2400">
                <a:solidFill>
                  <a:srgbClr val="CE1F5E"/>
                </a:solidFill>
                <a:latin typeface="Calibri" panose="020F0502020204030204" pitchFamily="34" charset="0"/>
              </a:defRPr>
            </a:lvl1pPr>
          </a:lstStyle>
          <a:p>
            <a:r>
              <a:rPr lang="de-DE" dirty="0"/>
              <a:t>Hier steht ein schöner Veranstaltungstitel</a:t>
            </a:r>
          </a:p>
        </p:txBody>
      </p:sp>
      <p:sp>
        <p:nvSpPr>
          <p:cNvPr id="34" name="Textplatzhalter 33"/>
          <p:cNvSpPr>
            <a:spLocks noGrp="1"/>
          </p:cNvSpPr>
          <p:nvPr>
            <p:ph type="body" sz="quarter" idx="10" hasCustomPrompt="1"/>
          </p:nvPr>
        </p:nvSpPr>
        <p:spPr>
          <a:xfrm>
            <a:off x="551999" y="3798000"/>
            <a:ext cx="11040000" cy="2340000"/>
          </a:xfrm>
          <a:prstGeom prst="rect">
            <a:avLst/>
          </a:prstGeom>
        </p:spPr>
        <p:txBody>
          <a:bodyPr>
            <a:normAutofit/>
          </a:bodyPr>
          <a:lstStyle>
            <a:lvl1pPr indent="0">
              <a:spcBef>
                <a:spcPts val="0"/>
              </a:spcBef>
              <a:defRPr lang="de-DE" sz="2000" b="0" i="0" u="none" strike="noStrike" cap="none" baseline="0" smtClean="0">
                <a:solidFill>
                  <a:schemeClr val="bg1"/>
                </a:solidFill>
              </a:defRPr>
            </a:lvl1pPr>
            <a:lvl2pPr marL="0" indent="0">
              <a:spcBef>
                <a:spcPts val="0"/>
              </a:spcBef>
              <a:buNone/>
              <a:defRPr sz="2000" b="0" cap="none" baseline="0">
                <a:solidFill>
                  <a:schemeClr val="bg1"/>
                </a:solidFill>
                <a:latin typeface="Calibri" panose="020F0502020204030204" pitchFamily="34" charset="0"/>
              </a:defRPr>
            </a:lvl2pPr>
            <a:lvl3pPr marL="0" indent="0">
              <a:spcBef>
                <a:spcPts val="0"/>
              </a:spcBef>
              <a:buNone/>
              <a:defRPr sz="2000" b="0" cap="none" baseline="0">
                <a:solidFill>
                  <a:schemeClr val="bg1"/>
                </a:solidFill>
                <a:latin typeface="Calibri" panose="020F0502020204030204" pitchFamily="34" charset="0"/>
              </a:defRPr>
            </a:lvl3pPr>
            <a:lvl4pPr marL="0" indent="0">
              <a:spcBef>
                <a:spcPts val="0"/>
              </a:spcBef>
              <a:buNone/>
              <a:defRPr sz="2000" b="0" cap="none" baseline="0">
                <a:solidFill>
                  <a:schemeClr val="bg1"/>
                </a:solidFill>
                <a:latin typeface="Calibri" panose="020F0502020204030204" pitchFamily="34" charset="0"/>
              </a:defRPr>
            </a:lvl4pPr>
            <a:lvl5pPr marL="0" indent="0">
              <a:spcBef>
                <a:spcPts val="0"/>
              </a:spcBef>
              <a:buNone/>
              <a:defRPr sz="2000" b="0" cap="none" baseline="0">
                <a:solidFill>
                  <a:schemeClr val="bg1"/>
                </a:solidFill>
                <a:latin typeface="Calibri" panose="020F0502020204030204" pitchFamily="34" charset="0"/>
              </a:defRPr>
            </a:lvl5pPr>
          </a:lstStyle>
          <a:p>
            <a:r>
              <a:rPr lang="de-DE" dirty="0"/>
              <a:t>Name Autor/in 1</a:t>
            </a:r>
            <a:br>
              <a:rPr lang="de-DE" dirty="0"/>
            </a:br>
            <a:r>
              <a:rPr lang="de-DE" dirty="0"/>
              <a:t>Fachgebiet X X.X / FG-Bezeichnung</a:t>
            </a:r>
            <a:br>
              <a:rPr lang="de-DE" dirty="0"/>
            </a:br>
            <a:r>
              <a:rPr lang="de-DE" dirty="0"/>
              <a:t>Name Autor/in 2</a:t>
            </a:r>
            <a:br>
              <a:rPr lang="de-DE" dirty="0"/>
            </a:br>
            <a:r>
              <a:rPr lang="de-DE" dirty="0"/>
              <a:t>Fachgebiet X X.X / FG-Bezeichnung</a:t>
            </a:r>
          </a:p>
        </p:txBody>
      </p:sp>
      <p:grpSp>
        <p:nvGrpSpPr>
          <p:cNvPr id="18" name="Gruppieren 17"/>
          <p:cNvGrpSpPr/>
          <p:nvPr userDrawn="1"/>
        </p:nvGrpSpPr>
        <p:grpSpPr>
          <a:xfrm>
            <a:off x="9851002" y="532800"/>
            <a:ext cx="2340998" cy="1081711"/>
            <a:chOff x="9790370" y="2610023"/>
            <a:chExt cx="2340998" cy="1081711"/>
          </a:xfrm>
        </p:grpSpPr>
        <p:sp>
          <p:nvSpPr>
            <p:cNvPr id="19" name="Rechteck 18"/>
            <p:cNvSpPr/>
            <p:nvPr userDrawn="1"/>
          </p:nvSpPr>
          <p:spPr>
            <a:xfrm>
              <a:off x="11949475" y="2611614"/>
              <a:ext cx="181893" cy="108012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0" name="Gruppieren 19"/>
            <p:cNvGrpSpPr>
              <a:grpSpLocks noChangeAspect="1"/>
            </p:cNvGrpSpPr>
            <p:nvPr userDrawn="1"/>
          </p:nvGrpSpPr>
          <p:grpSpPr>
            <a:xfrm>
              <a:off x="9790370" y="2610023"/>
              <a:ext cx="2159105" cy="1080000"/>
              <a:chOff x="14785976" y="27157354"/>
              <a:chExt cx="5086351" cy="2544762"/>
            </a:xfrm>
          </p:grpSpPr>
          <p:sp>
            <p:nvSpPr>
              <p:cNvPr id="21" name="Rectangle 6"/>
              <p:cNvSpPr>
                <a:spLocks noChangeArrowheads="1"/>
              </p:cNvSpPr>
              <p:nvPr/>
            </p:nvSpPr>
            <p:spPr bwMode="auto">
              <a:xfrm>
                <a:off x="14785976" y="27157354"/>
                <a:ext cx="5086351" cy="2544762"/>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2"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3"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83053C"/>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61C791CB-D9C2-4E82-8476-559EE645F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568" y="3847847"/>
            <a:ext cx="2515076" cy="2830152"/>
          </a:xfrm>
          <a:prstGeom prst="rect">
            <a:avLst/>
          </a:prstGeom>
        </p:spPr>
      </p:pic>
    </p:spTree>
    <p:extLst>
      <p:ext uri="{BB962C8B-B14F-4D97-AF65-F5344CB8AC3E}">
        <p14:creationId xmlns:p14="http://schemas.microsoft.com/office/powerpoint/2010/main" val="1197246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3" name="Inhaltsplatzhalter 2"/>
          <p:cNvSpPr>
            <a:spLocks noGrp="1"/>
          </p:cNvSpPr>
          <p:nvPr>
            <p:ph idx="1"/>
          </p:nvPr>
        </p:nvSpPr>
        <p:spPr>
          <a:xfrm>
            <a:off x="552000" y="1494000"/>
            <a:ext cx="10972800" cy="4525963"/>
          </a:xfrm>
          <a:prstGeom prst="rect">
            <a:avLst/>
          </a:prstGeom>
        </p:spPr>
        <p:txBody>
          <a:bodyPr lIns="0" tIns="0" rIns="0" bIns="0">
            <a:normAutofit/>
          </a:bodyPr>
          <a:lstStyle>
            <a:lvl1pPr marL="216000" indent="-216000">
              <a:lnSpc>
                <a:spcPct val="120000"/>
              </a:lnSpc>
              <a:spcBef>
                <a:spcPts val="0"/>
              </a:spcBef>
              <a:buFont typeface="+mj-lt"/>
              <a:buNone/>
              <a:defRPr sz="1500" b="1" cap="all" baseline="0"/>
            </a:lvl1pPr>
            <a:lvl2pPr marL="0" indent="0">
              <a:lnSpc>
                <a:spcPct val="120000"/>
              </a:lnSpc>
              <a:spcBef>
                <a:spcPts val="0"/>
              </a:spcBef>
              <a:buSzPct val="100000"/>
              <a:buFont typeface="Meta Offc" pitchFamily="34" charset="0"/>
              <a:buNone/>
              <a:defRPr sz="1500"/>
            </a:lvl2pPr>
            <a:lvl3pPr marL="576000" indent="-360000">
              <a:lnSpc>
                <a:spcPct val="120000"/>
              </a:lnSpc>
              <a:spcBef>
                <a:spcPts val="0"/>
              </a:spcBef>
              <a:buFont typeface="Meta Offc" pitchFamily="34" charset="0"/>
              <a:buNone/>
              <a:defRPr sz="1500"/>
            </a:lvl3pPr>
            <a:lvl4pPr marL="576000" indent="-360000">
              <a:lnSpc>
                <a:spcPct val="120000"/>
              </a:lnSpc>
              <a:spcBef>
                <a:spcPts val="0"/>
              </a:spcBef>
              <a:buFont typeface="Symbol" pitchFamily="18" charset="2"/>
              <a:buNone/>
              <a:defRPr lang="de-DE" sz="1500" kern="1200" dirty="0" smtClean="0">
                <a:solidFill>
                  <a:schemeClr val="tx1"/>
                </a:solidFill>
                <a:latin typeface="Calibri" panose="020F0502020204030204" pitchFamily="34" charset="0"/>
                <a:ea typeface="+mn-ea"/>
                <a:cs typeface="+mn-cs"/>
              </a:defRPr>
            </a:lvl4pPr>
            <a:lvl5pPr marL="576000" indent="-360000">
              <a:lnSpc>
                <a:spcPct val="120000"/>
              </a:lnSpc>
              <a:spcBef>
                <a:spcPts val="0"/>
              </a:spcBef>
              <a:buFont typeface="+mj-lt"/>
              <a:buNone/>
              <a:defRPr sz="1500"/>
            </a:lvl5pPr>
          </a:lstStyle>
          <a:p>
            <a:pPr lvl="0"/>
            <a:r>
              <a:rPr lang="de-DE" dirty="0"/>
              <a:t>Textmasterformate durch Klicken bearbeiten</a:t>
            </a:r>
          </a:p>
          <a:p>
            <a:pPr lvl="4"/>
            <a:r>
              <a:rPr lang="de-DE" dirty="0"/>
              <a:t>Zweite Ebene</a:t>
            </a:r>
          </a:p>
          <a:p>
            <a:pPr lvl="2"/>
            <a:r>
              <a:rPr lang="de-DE" dirty="0"/>
              <a:t>Dritte Ebene</a:t>
            </a:r>
          </a:p>
          <a:p>
            <a:pPr lvl="3"/>
            <a:r>
              <a:rPr lang="de-DE" dirty="0"/>
              <a:t>Vierte Ebene</a:t>
            </a:r>
          </a:p>
        </p:txBody>
      </p:sp>
      <p:sp>
        <p:nvSpPr>
          <p:cNvPr id="4" name="Datumsplatzhalter 3"/>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0400"/>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Tree>
    <p:extLst>
      <p:ext uri="{BB962C8B-B14F-4D97-AF65-F5344CB8AC3E}">
        <p14:creationId xmlns:p14="http://schemas.microsoft.com/office/powerpoint/2010/main" val="358697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bg2"/>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5683"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rgbClr val="CE1F5E"/>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9" name="Inhaltsplatzhalter 8"/>
          <p:cNvSpPr>
            <a:spLocks noGrp="1"/>
          </p:cNvSpPr>
          <p:nvPr>
            <p:ph sz="quarter" idx="15"/>
          </p:nvPr>
        </p:nvSpPr>
        <p:spPr>
          <a:xfrm>
            <a:off x="552000" y="1494000"/>
            <a:ext cx="81360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08593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rgbClr val="CE1F5E"/>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extLst>
      <p:ext uri="{BB962C8B-B14F-4D97-AF65-F5344CB8AC3E}">
        <p14:creationId xmlns:p14="http://schemas.microsoft.com/office/powerpoint/2010/main" val="4220379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13615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957600" cy="260648"/>
          </a:xfrm>
        </p:spPr>
        <p:txBody>
          <a:bodyPr/>
          <a:lstStyle/>
          <a:p>
            <a:fld id="{288582AD-1B49-4E2A-B663-117A29785EDA}" type="datetime1">
              <a:rPr lang="de-DE" smtClean="0"/>
              <a:pPr/>
              <a:t>15.05.2024</a:t>
            </a:fld>
            <a:endParaRPr lang="de-DE" dirty="0"/>
          </a:p>
        </p:txBody>
      </p:sp>
      <p:sp>
        <p:nvSpPr>
          <p:cNvPr id="5" name="Fußzeilenplatzhalter 4"/>
          <p:cNvSpPr>
            <a:spLocks noGrp="1"/>
          </p:cNvSpPr>
          <p:nvPr>
            <p:ph type="ftr" sz="quarter" idx="11"/>
          </p:nvPr>
        </p:nvSpPr>
        <p:spPr>
          <a:xfrm>
            <a:off x="1531771"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extLst>
      <p:ext uri="{BB962C8B-B14F-4D97-AF65-F5344CB8AC3E}">
        <p14:creationId xmlns:p14="http://schemas.microsoft.com/office/powerpoint/2010/main" val="2306192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extLst>
      <p:ext uri="{BB962C8B-B14F-4D97-AF65-F5344CB8AC3E}">
        <p14:creationId xmlns:p14="http://schemas.microsoft.com/office/powerpoint/2010/main" val="4046827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rgbClr val="83053C"/>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1" name="Gruppieren 20"/>
          <p:cNvGrpSpPr/>
          <p:nvPr userDrawn="1"/>
        </p:nvGrpSpPr>
        <p:grpSpPr>
          <a:xfrm>
            <a:off x="9851002" y="532800"/>
            <a:ext cx="2340998" cy="1081711"/>
            <a:chOff x="9790370" y="2610023"/>
            <a:chExt cx="2340998" cy="1081711"/>
          </a:xfrm>
        </p:grpSpPr>
        <p:sp>
          <p:nvSpPr>
            <p:cNvPr id="22" name="Rechteck 21"/>
            <p:cNvSpPr/>
            <p:nvPr userDrawn="1"/>
          </p:nvSpPr>
          <p:spPr>
            <a:xfrm>
              <a:off x="11949475" y="2611614"/>
              <a:ext cx="181893" cy="1080120"/>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3" name="Gruppieren 22"/>
            <p:cNvGrpSpPr>
              <a:grpSpLocks noChangeAspect="1"/>
            </p:cNvGrpSpPr>
            <p:nvPr userDrawn="1"/>
          </p:nvGrpSpPr>
          <p:grpSpPr>
            <a:xfrm>
              <a:off x="9790370" y="2610023"/>
              <a:ext cx="2159105" cy="1080000"/>
              <a:chOff x="14785976" y="27157354"/>
              <a:chExt cx="5086351" cy="2544762"/>
            </a:xfrm>
          </p:grpSpPr>
          <p:sp>
            <p:nvSpPr>
              <p:cNvPr id="24" name="Rectangle 6"/>
              <p:cNvSpPr>
                <a:spLocks noChangeArrowheads="1"/>
              </p:cNvSpPr>
              <p:nvPr/>
            </p:nvSpPr>
            <p:spPr bwMode="auto">
              <a:xfrm>
                <a:off x="14785976" y="27157354"/>
                <a:ext cx="5086351" cy="2544762"/>
              </a:xfrm>
              <a:prstGeom prst="rect">
                <a:avLst/>
              </a:prstGeom>
              <a:solidFill>
                <a:srgbClr val="CE1F5E"/>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5"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6"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27"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83053C"/>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BDC5FE3A-2E0F-47DB-B598-F73973C9CE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0000" y="3771611"/>
            <a:ext cx="2159998" cy="2431188"/>
          </a:xfrm>
          <a:prstGeom prst="rect">
            <a:avLst/>
          </a:prstGeom>
        </p:spPr>
      </p:pic>
    </p:spTree>
    <p:extLst>
      <p:ext uri="{BB962C8B-B14F-4D97-AF65-F5344CB8AC3E}">
        <p14:creationId xmlns:p14="http://schemas.microsoft.com/office/powerpoint/2010/main" val="331562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Diagram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0" name="Textplatzhalter 9"/>
          <p:cNvSpPr>
            <a:spLocks noGrp="1"/>
          </p:cNvSpPr>
          <p:nvPr>
            <p:ph type="body" sz="quarter" idx="14" hasCustomPrompt="1"/>
          </p:nvPr>
        </p:nvSpPr>
        <p:spPr>
          <a:xfrm>
            <a:off x="8879417" y="1497016"/>
            <a:ext cx="2714400" cy="4865687"/>
          </a:xfrm>
          <a:prstGeom prst="rect">
            <a:avLst/>
          </a:prstGeom>
        </p:spPr>
        <p:txBody>
          <a:bodyPr>
            <a:normAutofit/>
          </a:bodyPr>
          <a:lstStyle>
            <a:lvl1pPr indent="0">
              <a:lnSpc>
                <a:spcPts val="1500"/>
              </a:lnSpc>
              <a:spcBef>
                <a:spcPts val="0"/>
              </a:spcBef>
              <a:buFont typeface="Arial" pitchFamily="34" charset="0"/>
              <a:buNone/>
              <a:defRPr sz="1200" b="0" cap="none" baseline="0">
                <a:solidFill>
                  <a:schemeClr val="bg2"/>
                </a:solidFill>
              </a:defRPr>
            </a:lvl1pPr>
            <a:lvl2pPr marL="0" indent="0">
              <a:lnSpc>
                <a:spcPts val="1500"/>
              </a:lnSpc>
              <a:spcBef>
                <a:spcPts val="0"/>
              </a:spcBef>
              <a:buNone/>
              <a:defRPr sz="1200" b="0" cap="none" baseline="0">
                <a:solidFill>
                  <a:schemeClr val="tx2"/>
                </a:solidFill>
              </a:defRPr>
            </a:lvl2pPr>
            <a:lvl3pPr marL="0" indent="0">
              <a:lnSpc>
                <a:spcPts val="1500"/>
              </a:lnSpc>
              <a:spcBef>
                <a:spcPts val="0"/>
              </a:spcBef>
              <a:buNone/>
              <a:defRPr sz="1200" b="0" cap="none" baseline="0">
                <a:solidFill>
                  <a:schemeClr val="tx2"/>
                </a:solidFill>
              </a:defRPr>
            </a:lvl3pPr>
            <a:lvl4pPr marL="0" indent="0">
              <a:lnSpc>
                <a:spcPts val="1500"/>
              </a:lnSpc>
              <a:spcBef>
                <a:spcPts val="0"/>
              </a:spcBef>
              <a:buNone/>
              <a:defRPr sz="1200" b="0" cap="none" baseline="0">
                <a:solidFill>
                  <a:schemeClr val="tx2"/>
                </a:solidFill>
              </a:defRPr>
            </a:lvl4pPr>
            <a:lvl5pPr marL="0" indent="0">
              <a:lnSpc>
                <a:spcPts val="1500"/>
              </a:lnSpc>
              <a:spcBef>
                <a:spcPts val="0"/>
              </a:spcBef>
              <a:buNone/>
              <a:defRPr sz="1200" b="0" cap="none" baseline="0">
                <a:solidFill>
                  <a:schemeClr val="tx2"/>
                </a:solidFill>
              </a:defRPr>
            </a:lvl5pPr>
          </a:lstStyle>
          <a:p>
            <a:pPr lvl="0"/>
            <a:r>
              <a:rPr lang="de-DE" dirty="0"/>
              <a:t>Marginalspalte mit etwas Text, der eine beschreibende Funktion ausführt und super präzise formuliert ist.</a:t>
            </a:r>
          </a:p>
        </p:txBody>
      </p:sp>
      <p:sp>
        <p:nvSpPr>
          <p:cNvPr id="11" name="Diagrammplatzhalter 10"/>
          <p:cNvSpPr>
            <a:spLocks noGrp="1"/>
          </p:cNvSpPr>
          <p:nvPr>
            <p:ph type="chart" sz="quarter" idx="15"/>
          </p:nvPr>
        </p:nvSpPr>
        <p:spPr>
          <a:xfrm>
            <a:off x="552452" y="1497016"/>
            <a:ext cx="8136467" cy="4865687"/>
          </a:xfrm>
          <a:prstGeom prst="rect">
            <a:avLst/>
          </a:prstGeom>
        </p:spPr>
        <p:txBody>
          <a:bodyPr/>
          <a:lstStyle/>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Tex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4721631" y="1497012"/>
            <a:ext cx="6844079" cy="3902400"/>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9" name="Inhaltsplatzhalter 8"/>
          <p:cNvSpPr>
            <a:spLocks noGrp="1"/>
          </p:cNvSpPr>
          <p:nvPr>
            <p:ph sz="quarter" idx="16"/>
          </p:nvPr>
        </p:nvSpPr>
        <p:spPr>
          <a:xfrm>
            <a:off x="552451" y="1494000"/>
            <a:ext cx="3988800" cy="4867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mehrere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71600"/>
            <a:ext cx="10972800" cy="61200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a:xfrm>
            <a:off x="554567" y="6597353"/>
            <a:ext cx="864000" cy="260648"/>
          </a:xfrm>
        </p:spPr>
        <p:txBody>
          <a:bodyPr/>
          <a:lstStyle/>
          <a:p>
            <a:fld id="{288582AD-1B49-4E2A-B663-117A29785EDA}" type="datetime1">
              <a:rPr lang="de-DE" smtClean="0"/>
              <a:pPr/>
              <a:t>15.05.2024</a:t>
            </a:fld>
            <a:endParaRPr lang="de-DE" dirty="0"/>
          </a:p>
        </p:txBody>
      </p:sp>
      <p:sp>
        <p:nvSpPr>
          <p:cNvPr id="5" name="Fußzeilenplatzhalter 4"/>
          <p:cNvSpPr>
            <a:spLocks noGrp="1"/>
          </p:cNvSpPr>
          <p:nvPr>
            <p:ph type="ftr" sz="quarter" idx="11"/>
          </p:nvPr>
        </p:nvSpPr>
        <p:spPr>
          <a:xfrm>
            <a:off x="1418400" y="6597353"/>
            <a:ext cx="8956717" cy="260648"/>
          </a:xfrm>
        </p:spPr>
        <p:txBody>
          <a:bodyPr/>
          <a:lstStyle/>
          <a:p>
            <a:r>
              <a:rPr lang="de-DE" dirty="0"/>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1" y="1497012"/>
            <a:ext cx="3984000" cy="2232000"/>
          </a:xfrm>
          <a:prstGeom prst="rect">
            <a:avLst/>
          </a:prstGeom>
        </p:spPr>
        <p:txBody>
          <a:bodyPr/>
          <a:lstStyle/>
          <a:p>
            <a:endParaRPr lang="de-DE" dirty="0"/>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0" name="Bildplatzhalter 10"/>
          <p:cNvSpPr>
            <a:spLocks noGrp="1"/>
          </p:cNvSpPr>
          <p:nvPr>
            <p:ph type="pic" sz="quarter" idx="16"/>
          </p:nvPr>
        </p:nvSpPr>
        <p:spPr>
          <a:xfrm>
            <a:off x="4704763" y="1497012"/>
            <a:ext cx="3984000" cy="2232000"/>
          </a:xfrm>
          <a:prstGeom prst="rect">
            <a:avLst/>
          </a:prstGeom>
        </p:spPr>
        <p:txBody>
          <a:bodyPr/>
          <a:lstStyle/>
          <a:p>
            <a:endParaRPr lang="de-DE"/>
          </a:p>
        </p:txBody>
      </p:sp>
      <p:sp>
        <p:nvSpPr>
          <p:cNvPr id="12" name="Bildplatzhalter 10"/>
          <p:cNvSpPr>
            <a:spLocks noGrp="1"/>
          </p:cNvSpPr>
          <p:nvPr>
            <p:ph type="pic" sz="quarter" idx="17"/>
          </p:nvPr>
        </p:nvSpPr>
        <p:spPr>
          <a:xfrm>
            <a:off x="552451" y="3852000"/>
            <a:ext cx="3984000" cy="2232000"/>
          </a:xfrm>
          <a:prstGeom prst="rect">
            <a:avLst/>
          </a:prstGeom>
        </p:spPr>
        <p:txBody>
          <a:bodyPr/>
          <a:lstStyle/>
          <a:p>
            <a:endParaRPr lang="de-DE"/>
          </a:p>
        </p:txBody>
      </p:sp>
      <p:sp>
        <p:nvSpPr>
          <p:cNvPr id="14" name="Bildplatzhalter 10"/>
          <p:cNvSpPr>
            <a:spLocks noGrp="1"/>
          </p:cNvSpPr>
          <p:nvPr>
            <p:ph type="pic" sz="quarter" idx="18"/>
          </p:nvPr>
        </p:nvSpPr>
        <p:spPr>
          <a:xfrm>
            <a:off x="4704763" y="3852000"/>
            <a:ext cx="3984000" cy="2232000"/>
          </a:xfrm>
          <a:prstGeom prst="rect">
            <a:avLst/>
          </a:prstGeom>
        </p:spPr>
        <p:txBody>
          <a:bodyPr/>
          <a:lstStyle/>
          <a:p>
            <a:endParaRPr lang="de-DE"/>
          </a:p>
        </p:txBody>
      </p:sp>
      <p:sp>
        <p:nvSpPr>
          <p:cNvPr id="16" name="Bildplatzhalter 15"/>
          <p:cNvSpPr>
            <a:spLocks noGrp="1"/>
          </p:cNvSpPr>
          <p:nvPr>
            <p:ph type="pic" sz="quarter" idx="19"/>
          </p:nvPr>
        </p:nvSpPr>
        <p:spPr>
          <a:xfrm>
            <a:off x="8880000" y="1497013"/>
            <a:ext cx="2689200" cy="2736000"/>
          </a:xfrm>
          <a:prstGeom prst="rect">
            <a:avLst/>
          </a:prstGeom>
        </p:spPr>
        <p:txBody>
          <a:bodyPr/>
          <a:lstStyle/>
          <a:p>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zwei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2000" y="469900"/>
            <a:ext cx="10972800" cy="612140"/>
          </a:xfrm>
        </p:spPr>
        <p:txBody>
          <a:bodyPr/>
          <a:lstStyle>
            <a:lvl1pPr>
              <a:lnSpc>
                <a:spcPts val="2200"/>
              </a:lnSpc>
              <a:defRPr/>
            </a:lvl1pPr>
          </a:lstStyle>
          <a:p>
            <a:r>
              <a:rPr lang="de-DE" dirty="0"/>
              <a:t>Hier steht eine schöne Folienüberschrift (max. zweizeilig)</a:t>
            </a:r>
          </a:p>
        </p:txBody>
      </p:sp>
      <p:sp>
        <p:nvSpPr>
          <p:cNvPr id="4" name="Datumsplatzhalter 3"/>
          <p:cNvSpPr>
            <a:spLocks noGrp="1"/>
          </p:cNvSpPr>
          <p:nvPr>
            <p:ph type="dt" sz="half" idx="10"/>
          </p:nvPr>
        </p:nvSpPr>
        <p:spPr/>
        <p:txBody>
          <a:bodyPr/>
          <a:lstStyle/>
          <a:p>
            <a:fld id="{288582AD-1B49-4E2A-B663-117A29785EDA}" type="datetime1">
              <a:rPr lang="de-DE" smtClean="0"/>
              <a:pPr/>
              <a:t>15.05.2024</a:t>
            </a:fld>
            <a:endParaRPr lang="de-DE"/>
          </a:p>
        </p:txBody>
      </p:sp>
      <p:sp>
        <p:nvSpPr>
          <p:cNvPr id="5" name="Fußzeilenplatzhalter 4"/>
          <p:cNvSpPr>
            <a:spLocks noGrp="1"/>
          </p:cNvSpPr>
          <p:nvPr>
            <p:ph type="ftr" sz="quarter" idx="11"/>
          </p:nvPr>
        </p:nvSpPr>
        <p:spPr/>
        <p:txBody>
          <a:bodyPr/>
          <a:lstStyle/>
          <a:p>
            <a:r>
              <a:rPr lang="de-DE"/>
              <a:t>/ Hier steht der Veranstaltungstitel in 12 Punkt</a:t>
            </a:r>
          </a:p>
        </p:txBody>
      </p:sp>
      <p:sp>
        <p:nvSpPr>
          <p:cNvPr id="6" name="Foliennummernplatzhalter 5"/>
          <p:cNvSpPr>
            <a:spLocks noGrp="1"/>
          </p:cNvSpPr>
          <p:nvPr>
            <p:ph type="sldNum" sz="quarter" idx="12"/>
          </p:nvPr>
        </p:nvSpPr>
        <p:spPr/>
        <p:txBody>
          <a:bodyPr/>
          <a:lstStyle/>
          <a:p>
            <a:fld id="{4F0D2E71-061B-4E4D-BF94-C6A9FAAAA5EA}" type="slidenum">
              <a:rPr lang="de-DE" smtClean="0"/>
              <a:pPr/>
              <a:t>‹Nr.›</a:t>
            </a:fld>
            <a:endParaRPr lang="de-DE"/>
          </a:p>
        </p:txBody>
      </p:sp>
      <p:sp>
        <p:nvSpPr>
          <p:cNvPr id="8" name="Textplatzhalter 7"/>
          <p:cNvSpPr>
            <a:spLocks noGrp="1"/>
          </p:cNvSpPr>
          <p:nvPr>
            <p:ph type="body" sz="quarter" idx="13" hasCustomPrompt="1"/>
          </p:nvPr>
        </p:nvSpPr>
        <p:spPr>
          <a:xfrm>
            <a:off x="552002" y="288000"/>
            <a:ext cx="10943167" cy="231224"/>
          </a:xfrm>
          <a:prstGeom prst="rect">
            <a:avLst/>
          </a:prstGeom>
        </p:spPr>
        <p:txBody>
          <a:bodyPr lIns="0" tIns="0" rIns="0" bIns="0">
            <a:normAutofit/>
          </a:bodyPr>
          <a:lstStyle>
            <a:lvl1pPr marL="0" indent="0">
              <a:buNone/>
              <a:defRPr sz="1200" b="0" cap="none" baseline="0"/>
            </a:lvl1pPr>
          </a:lstStyle>
          <a:p>
            <a:pPr lvl="0"/>
            <a:r>
              <a:rPr lang="de-DE" dirty="0"/>
              <a:t>Hier steht ein schöner Präsentationstitel</a:t>
            </a:r>
          </a:p>
        </p:txBody>
      </p:sp>
      <p:sp>
        <p:nvSpPr>
          <p:cNvPr id="11" name="Bildplatzhalter 10"/>
          <p:cNvSpPr>
            <a:spLocks noGrp="1"/>
          </p:cNvSpPr>
          <p:nvPr>
            <p:ph type="pic" sz="quarter" idx="14"/>
          </p:nvPr>
        </p:nvSpPr>
        <p:spPr>
          <a:xfrm>
            <a:off x="552452" y="1497014"/>
            <a:ext cx="8136467" cy="4582099"/>
          </a:xfrm>
          <a:prstGeom prst="rect">
            <a:avLst/>
          </a:prstGeom>
        </p:spPr>
        <p:txBody>
          <a:bodyPr/>
          <a:lstStyle/>
          <a:p>
            <a:endParaRPr lang="de-DE"/>
          </a:p>
        </p:txBody>
      </p:sp>
      <p:sp>
        <p:nvSpPr>
          <p:cNvPr id="13" name="Textplatzhalter 12"/>
          <p:cNvSpPr>
            <a:spLocks noGrp="1"/>
          </p:cNvSpPr>
          <p:nvPr>
            <p:ph type="body" sz="quarter" idx="15" hasCustomPrompt="1"/>
          </p:nvPr>
        </p:nvSpPr>
        <p:spPr>
          <a:xfrm>
            <a:off x="4656669" y="6237288"/>
            <a:ext cx="6938433" cy="125412"/>
          </a:xfrm>
          <a:prstGeom prst="rect">
            <a:avLst/>
          </a:prstGeom>
        </p:spPr>
        <p:txBody>
          <a:bodyPr>
            <a:noAutofit/>
          </a:bodyPr>
          <a:lstStyle>
            <a:lvl1pPr algn="r">
              <a:spcBef>
                <a:spcPts val="0"/>
              </a:spcBef>
              <a:defRPr sz="1000" b="0" cap="none" baseline="0"/>
            </a:lvl1pPr>
            <a:lvl2pPr marL="0" indent="0" algn="r">
              <a:spcBef>
                <a:spcPts val="0"/>
              </a:spcBef>
              <a:buNone/>
              <a:defRPr sz="1000" b="0" cap="none" baseline="0"/>
            </a:lvl2pPr>
            <a:lvl3pPr marL="0" indent="0" algn="r">
              <a:spcBef>
                <a:spcPts val="0"/>
              </a:spcBef>
              <a:buNone/>
              <a:defRPr sz="1000" b="0" cap="none" baseline="0"/>
            </a:lvl3pPr>
            <a:lvl4pPr marL="0" indent="0" algn="r">
              <a:spcBef>
                <a:spcPts val="0"/>
              </a:spcBef>
              <a:buNone/>
              <a:defRPr sz="1000" b="0" cap="none" baseline="0"/>
            </a:lvl4pPr>
            <a:lvl5pPr marL="0" indent="0" algn="r">
              <a:spcBef>
                <a:spcPts val="0"/>
              </a:spcBef>
              <a:buNone/>
              <a:defRPr sz="1000" b="0" cap="none" baseline="0"/>
            </a:lvl5pPr>
          </a:lstStyle>
          <a:p>
            <a:pPr lvl="0"/>
            <a:r>
              <a:rPr lang="de-DE" dirty="0"/>
              <a:t>Quelle: Hier steht eine Quellenangabe oder Dergleichen.</a:t>
            </a:r>
          </a:p>
        </p:txBody>
      </p:sp>
      <p:sp>
        <p:nvSpPr>
          <p:cNvPr id="16" name="Bildplatzhalter 15"/>
          <p:cNvSpPr>
            <a:spLocks noGrp="1"/>
          </p:cNvSpPr>
          <p:nvPr>
            <p:ph type="pic" sz="quarter" idx="19"/>
          </p:nvPr>
        </p:nvSpPr>
        <p:spPr>
          <a:xfrm>
            <a:off x="8879417" y="1497013"/>
            <a:ext cx="2690280" cy="2736000"/>
          </a:xfrm>
          <a:prstGeom prst="rect">
            <a:avLst/>
          </a:prstGeom>
        </p:spPr>
        <p:txBody>
          <a:bodyPr/>
          <a:lstStyle/>
          <a:p>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folie">
    <p:spTree>
      <p:nvGrpSpPr>
        <p:cNvPr id="1" name=""/>
        <p:cNvGrpSpPr/>
        <p:nvPr/>
      </p:nvGrpSpPr>
      <p:grpSpPr>
        <a:xfrm>
          <a:off x="0" y="0"/>
          <a:ext cx="0" cy="0"/>
          <a:chOff x="0" y="0"/>
          <a:chExt cx="0" cy="0"/>
        </a:xfrm>
      </p:grpSpPr>
      <p:pic>
        <p:nvPicPr>
          <p:cNvPr id="8" name="Grafik 7" descr="UBA_Fassade_Detaipptl.jpg"/>
          <p:cNvPicPr>
            <a:picLocks/>
          </p:cNvPicPr>
          <p:nvPr userDrawn="1"/>
        </p:nvPicPr>
        <p:blipFill>
          <a:blip r:embed="rId2" cstate="print"/>
          <a:srcRect t="1741"/>
          <a:stretch>
            <a:fillRect/>
          </a:stretch>
        </p:blipFill>
        <p:spPr>
          <a:xfrm>
            <a:off x="179999" y="180000"/>
            <a:ext cx="11830107" cy="6498000"/>
          </a:xfrm>
          <a:prstGeom prst="rect">
            <a:avLst/>
          </a:prstGeom>
        </p:spPr>
      </p:pic>
      <p:sp>
        <p:nvSpPr>
          <p:cNvPr id="6" name="Rechteck 5"/>
          <p:cNvSpPr/>
          <p:nvPr userDrawn="1"/>
        </p:nvSpPr>
        <p:spPr>
          <a:xfrm>
            <a:off x="0" y="1702800"/>
            <a:ext cx="180000" cy="45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userDrawn="1"/>
        </p:nvSpPr>
        <p:spPr>
          <a:xfrm>
            <a:off x="180000" y="1702800"/>
            <a:ext cx="8160000" cy="45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a:xfrm>
            <a:off x="522000" y="1922400"/>
            <a:ext cx="7463763" cy="1290576"/>
          </a:xfrm>
        </p:spPr>
        <p:txBody>
          <a:bodyPr anchor="t">
            <a:normAutofit/>
          </a:bodyPr>
          <a:lstStyle>
            <a:lvl1pPr>
              <a:lnSpc>
                <a:spcPts val="4200"/>
              </a:lnSpc>
              <a:defRPr sz="4000" baseline="0"/>
            </a:lvl1pPr>
          </a:lstStyle>
          <a:p>
            <a:r>
              <a:rPr lang="de-DE" dirty="0"/>
              <a:t>Hier steht z.B. Vielen Dank für Ihre Aufmerksamkeit</a:t>
            </a:r>
          </a:p>
        </p:txBody>
      </p:sp>
      <p:sp>
        <p:nvSpPr>
          <p:cNvPr id="10" name="Textplatzhalter 9"/>
          <p:cNvSpPr>
            <a:spLocks noGrp="1"/>
          </p:cNvSpPr>
          <p:nvPr>
            <p:ph type="body" sz="quarter" idx="13" hasCustomPrompt="1"/>
          </p:nvPr>
        </p:nvSpPr>
        <p:spPr>
          <a:xfrm>
            <a:off x="522000" y="3218399"/>
            <a:ext cx="7463367" cy="2700000"/>
          </a:xfrm>
          <a:prstGeom prst="rect">
            <a:avLst/>
          </a:prstGeom>
        </p:spPr>
        <p:txBody>
          <a:bodyPr/>
          <a:lstStyle>
            <a:lvl1pPr>
              <a:defRPr b="1" cap="none" baseline="0"/>
            </a:lvl1pPr>
            <a:lvl2pPr marL="0" indent="0">
              <a:buNone/>
              <a:defRPr b="0">
                <a:solidFill>
                  <a:schemeClr val="tx1"/>
                </a:solidFill>
              </a:defRPr>
            </a:lvl2pPr>
            <a:lvl3pPr marL="0" indent="0">
              <a:buNone/>
              <a:defRPr b="1">
                <a:solidFill>
                  <a:schemeClr val="tx2"/>
                </a:solidFill>
              </a:defRPr>
            </a:lvl3pPr>
            <a:lvl4pPr marL="0" indent="0">
              <a:buNone/>
              <a:defRPr/>
            </a:lvl4pPr>
            <a:lvl5pPr marL="0" indent="0">
              <a:buNone/>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25" name="Gruppieren 24"/>
          <p:cNvGrpSpPr/>
          <p:nvPr userDrawn="1"/>
        </p:nvGrpSpPr>
        <p:grpSpPr>
          <a:xfrm>
            <a:off x="9851002" y="532800"/>
            <a:ext cx="2340998" cy="1081711"/>
            <a:chOff x="9790370" y="2610023"/>
            <a:chExt cx="2340998" cy="1081711"/>
          </a:xfrm>
        </p:grpSpPr>
        <p:sp>
          <p:nvSpPr>
            <p:cNvPr id="26" name="Rechteck 25"/>
            <p:cNvSpPr/>
            <p:nvPr userDrawn="1"/>
          </p:nvSpPr>
          <p:spPr>
            <a:xfrm>
              <a:off x="11949475" y="2611614"/>
              <a:ext cx="181893"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grpSp>
          <p:nvGrpSpPr>
            <p:cNvPr id="27" name="Gruppieren 26"/>
            <p:cNvGrpSpPr>
              <a:grpSpLocks noChangeAspect="1"/>
            </p:cNvGrpSpPr>
            <p:nvPr userDrawn="1"/>
          </p:nvGrpSpPr>
          <p:grpSpPr>
            <a:xfrm>
              <a:off x="9790370" y="2610023"/>
              <a:ext cx="2159105" cy="1080000"/>
              <a:chOff x="14785976" y="27157354"/>
              <a:chExt cx="5086351" cy="2544762"/>
            </a:xfrm>
          </p:grpSpPr>
          <p:sp>
            <p:nvSpPr>
              <p:cNvPr id="28" name="Rectangle 6"/>
              <p:cNvSpPr>
                <a:spLocks noChangeArrowheads="1"/>
              </p:cNvSpPr>
              <p:nvPr/>
            </p:nvSpPr>
            <p:spPr bwMode="auto">
              <a:xfrm>
                <a:off x="14785976" y="27157354"/>
                <a:ext cx="5086351" cy="2544762"/>
              </a:xfrm>
              <a:prstGeom prst="rect">
                <a:avLst/>
              </a:prstGeom>
              <a:solidFill>
                <a:srgbClr val="5EAD3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1618"/>
              </a:p>
            </p:txBody>
          </p:sp>
          <p:sp>
            <p:nvSpPr>
              <p:cNvPr id="29" name="Freeform 7"/>
              <p:cNvSpPr>
                <a:spLocks noEditPoints="1"/>
              </p:cNvSpPr>
              <p:nvPr/>
            </p:nvSpPr>
            <p:spPr bwMode="auto">
              <a:xfrm>
                <a:off x="15427330" y="28471816"/>
                <a:ext cx="3803650" cy="544512"/>
              </a:xfrm>
              <a:custGeom>
                <a:avLst/>
                <a:gdLst/>
                <a:ahLst/>
                <a:cxnLst>
                  <a:cxn ang="0">
                    <a:pos x="1200" y="168"/>
                  </a:cxn>
                  <a:cxn ang="0">
                    <a:pos x="1169" y="127"/>
                  </a:cxn>
                  <a:cxn ang="0">
                    <a:pos x="1196" y="50"/>
                  </a:cxn>
                  <a:cxn ang="0">
                    <a:pos x="1136" y="23"/>
                  </a:cxn>
                  <a:cxn ang="0">
                    <a:pos x="1121" y="75"/>
                  </a:cxn>
                  <a:cxn ang="0">
                    <a:pos x="990" y="47"/>
                  </a:cxn>
                  <a:cxn ang="0">
                    <a:pos x="925" y="50"/>
                  </a:cxn>
                  <a:cxn ang="0">
                    <a:pos x="958" y="109"/>
                  </a:cxn>
                  <a:cxn ang="0">
                    <a:pos x="996" y="107"/>
                  </a:cxn>
                  <a:cxn ang="0">
                    <a:pos x="1029" y="109"/>
                  </a:cxn>
                  <a:cxn ang="0">
                    <a:pos x="1066" y="107"/>
                  </a:cxn>
                  <a:cxn ang="0">
                    <a:pos x="1099" y="100"/>
                  </a:cxn>
                  <a:cxn ang="0">
                    <a:pos x="1024" y="67"/>
                  </a:cxn>
                  <a:cxn ang="0">
                    <a:pos x="837" y="147"/>
                  </a:cxn>
                  <a:cxn ang="0">
                    <a:pos x="852" y="114"/>
                  </a:cxn>
                  <a:cxn ang="0">
                    <a:pos x="892" y="91"/>
                  </a:cxn>
                  <a:cxn ang="0">
                    <a:pos x="800" y="81"/>
                  </a:cxn>
                  <a:cxn ang="0">
                    <a:pos x="847" y="94"/>
                  </a:cxn>
                  <a:cxn ang="0">
                    <a:pos x="826" y="171"/>
                  </a:cxn>
                  <a:cxn ang="0">
                    <a:pos x="892" y="169"/>
                  </a:cxn>
                  <a:cxn ang="0">
                    <a:pos x="681" y="83"/>
                  </a:cxn>
                  <a:cxn ang="0">
                    <a:pos x="737" y="135"/>
                  </a:cxn>
                  <a:cxn ang="0">
                    <a:pos x="681" y="163"/>
                  </a:cxn>
                  <a:cxn ang="0">
                    <a:pos x="741" y="98"/>
                  </a:cxn>
                  <a:cxn ang="0">
                    <a:pos x="729" y="72"/>
                  </a:cxn>
                  <a:cxn ang="0">
                    <a:pos x="727" y="47"/>
                  </a:cxn>
                  <a:cxn ang="0">
                    <a:pos x="612" y="99"/>
                  </a:cxn>
                  <a:cxn ang="0">
                    <a:pos x="588" y="105"/>
                  </a:cxn>
                  <a:cxn ang="0">
                    <a:pos x="661" y="83"/>
                  </a:cxn>
                  <a:cxn ang="0">
                    <a:pos x="610" y="172"/>
                  </a:cxn>
                  <a:cxn ang="0">
                    <a:pos x="610" y="146"/>
                  </a:cxn>
                  <a:cxn ang="0">
                    <a:pos x="622" y="119"/>
                  </a:cxn>
                  <a:cxn ang="0">
                    <a:pos x="452" y="109"/>
                  </a:cxn>
                  <a:cxn ang="0">
                    <a:pos x="529" y="0"/>
                  </a:cxn>
                  <a:cxn ang="0">
                    <a:pos x="465" y="47"/>
                  </a:cxn>
                  <a:cxn ang="0">
                    <a:pos x="499" y="155"/>
                  </a:cxn>
                  <a:cxn ang="0">
                    <a:pos x="529" y="0"/>
                  </a:cxn>
                  <a:cxn ang="0">
                    <a:pos x="313" y="50"/>
                  </a:cxn>
                  <a:cxn ang="0">
                    <a:pos x="319" y="169"/>
                  </a:cxn>
                  <a:cxn ang="0">
                    <a:pos x="357" y="84"/>
                  </a:cxn>
                  <a:cxn ang="0">
                    <a:pos x="393" y="169"/>
                  </a:cxn>
                  <a:cxn ang="0">
                    <a:pos x="352" y="47"/>
                  </a:cxn>
                  <a:cxn ang="0">
                    <a:pos x="225" y="169"/>
                  </a:cxn>
                  <a:cxn ang="0">
                    <a:pos x="219" y="50"/>
                  </a:cxn>
                  <a:cxn ang="0">
                    <a:pos x="182" y="135"/>
                  </a:cxn>
                  <a:cxn ang="0">
                    <a:pos x="146" y="50"/>
                  </a:cxn>
                  <a:cxn ang="0">
                    <a:pos x="186" y="172"/>
                  </a:cxn>
                  <a:cxn ang="0">
                    <a:pos x="48" y="72"/>
                  </a:cxn>
                  <a:cxn ang="0">
                    <a:pos x="50" y="32"/>
                  </a:cxn>
                  <a:cxn ang="0">
                    <a:pos x="57" y="143"/>
                  </a:cxn>
                  <a:cxn ang="0">
                    <a:pos x="55" y="98"/>
                  </a:cxn>
                  <a:cxn ang="0">
                    <a:pos x="89" y="81"/>
                  </a:cxn>
                  <a:cxn ang="0">
                    <a:pos x="0" y="7"/>
                  </a:cxn>
                </a:cxnLst>
                <a:rect l="0" t="0" r="r" b="b"/>
                <a:pathLst>
                  <a:path w="1200" h="172">
                    <a:moveTo>
                      <a:pt x="1136" y="130"/>
                    </a:moveTo>
                    <a:cubicBezTo>
                      <a:pt x="1136" y="157"/>
                      <a:pt x="1147" y="171"/>
                      <a:pt x="1175" y="171"/>
                    </a:cubicBezTo>
                    <a:cubicBezTo>
                      <a:pt x="1187" y="171"/>
                      <a:pt x="1197" y="169"/>
                      <a:pt x="1200" y="168"/>
                    </a:cubicBezTo>
                    <a:cubicBezTo>
                      <a:pt x="1200" y="142"/>
                      <a:pt x="1200" y="142"/>
                      <a:pt x="1200" y="142"/>
                    </a:cubicBezTo>
                    <a:cubicBezTo>
                      <a:pt x="1195" y="144"/>
                      <a:pt x="1189" y="145"/>
                      <a:pt x="1183" y="145"/>
                    </a:cubicBezTo>
                    <a:cubicBezTo>
                      <a:pt x="1173" y="145"/>
                      <a:pt x="1169" y="142"/>
                      <a:pt x="1169" y="127"/>
                    </a:cubicBezTo>
                    <a:cubicBezTo>
                      <a:pt x="1169" y="75"/>
                      <a:pt x="1169" y="75"/>
                      <a:pt x="1169" y="75"/>
                    </a:cubicBezTo>
                    <a:cubicBezTo>
                      <a:pt x="1196" y="75"/>
                      <a:pt x="1196" y="75"/>
                      <a:pt x="1196" y="75"/>
                    </a:cubicBezTo>
                    <a:cubicBezTo>
                      <a:pt x="1196" y="50"/>
                      <a:pt x="1196" y="50"/>
                      <a:pt x="1196" y="50"/>
                    </a:cubicBezTo>
                    <a:cubicBezTo>
                      <a:pt x="1169" y="50"/>
                      <a:pt x="1169" y="50"/>
                      <a:pt x="1169" y="50"/>
                    </a:cubicBezTo>
                    <a:cubicBezTo>
                      <a:pt x="1169" y="15"/>
                      <a:pt x="1169" y="15"/>
                      <a:pt x="1169" y="15"/>
                    </a:cubicBezTo>
                    <a:cubicBezTo>
                      <a:pt x="1151" y="16"/>
                      <a:pt x="1139" y="21"/>
                      <a:pt x="1136" y="23"/>
                    </a:cubicBezTo>
                    <a:cubicBezTo>
                      <a:pt x="1136" y="50"/>
                      <a:pt x="1136" y="50"/>
                      <a:pt x="1136" y="50"/>
                    </a:cubicBezTo>
                    <a:cubicBezTo>
                      <a:pt x="1121" y="50"/>
                      <a:pt x="1121" y="50"/>
                      <a:pt x="1121" y="50"/>
                    </a:cubicBezTo>
                    <a:cubicBezTo>
                      <a:pt x="1121" y="75"/>
                      <a:pt x="1121" y="75"/>
                      <a:pt x="1121" y="75"/>
                    </a:cubicBezTo>
                    <a:cubicBezTo>
                      <a:pt x="1136" y="75"/>
                      <a:pt x="1136" y="75"/>
                      <a:pt x="1136" y="75"/>
                    </a:cubicBezTo>
                    <a:lnTo>
                      <a:pt x="1136" y="130"/>
                    </a:lnTo>
                    <a:close/>
                    <a:moveTo>
                      <a:pt x="990" y="47"/>
                    </a:moveTo>
                    <a:cubicBezTo>
                      <a:pt x="973" y="47"/>
                      <a:pt x="960" y="56"/>
                      <a:pt x="955" y="66"/>
                    </a:cubicBezTo>
                    <a:cubicBezTo>
                      <a:pt x="955" y="63"/>
                      <a:pt x="954" y="54"/>
                      <a:pt x="953" y="50"/>
                    </a:cubicBezTo>
                    <a:cubicBezTo>
                      <a:pt x="925" y="50"/>
                      <a:pt x="925" y="50"/>
                      <a:pt x="925" y="50"/>
                    </a:cubicBezTo>
                    <a:cubicBezTo>
                      <a:pt x="925" y="169"/>
                      <a:pt x="925" y="169"/>
                      <a:pt x="925" y="169"/>
                    </a:cubicBezTo>
                    <a:cubicBezTo>
                      <a:pt x="958" y="169"/>
                      <a:pt x="958" y="169"/>
                      <a:pt x="958" y="169"/>
                    </a:cubicBezTo>
                    <a:cubicBezTo>
                      <a:pt x="958" y="109"/>
                      <a:pt x="958" y="109"/>
                      <a:pt x="958" y="109"/>
                    </a:cubicBezTo>
                    <a:cubicBezTo>
                      <a:pt x="958" y="83"/>
                      <a:pt x="966" y="74"/>
                      <a:pt x="980" y="74"/>
                    </a:cubicBezTo>
                    <a:cubicBezTo>
                      <a:pt x="987" y="74"/>
                      <a:pt x="991" y="78"/>
                      <a:pt x="994" y="84"/>
                    </a:cubicBezTo>
                    <a:cubicBezTo>
                      <a:pt x="996" y="89"/>
                      <a:pt x="996" y="95"/>
                      <a:pt x="996" y="107"/>
                    </a:cubicBezTo>
                    <a:cubicBezTo>
                      <a:pt x="996" y="169"/>
                      <a:pt x="996" y="169"/>
                      <a:pt x="996" y="169"/>
                    </a:cubicBezTo>
                    <a:cubicBezTo>
                      <a:pt x="1029" y="169"/>
                      <a:pt x="1029" y="169"/>
                      <a:pt x="1029" y="169"/>
                    </a:cubicBezTo>
                    <a:cubicBezTo>
                      <a:pt x="1029" y="109"/>
                      <a:pt x="1029" y="109"/>
                      <a:pt x="1029" y="109"/>
                    </a:cubicBezTo>
                    <a:cubicBezTo>
                      <a:pt x="1029" y="84"/>
                      <a:pt x="1036" y="74"/>
                      <a:pt x="1051" y="74"/>
                    </a:cubicBezTo>
                    <a:cubicBezTo>
                      <a:pt x="1058" y="74"/>
                      <a:pt x="1062" y="78"/>
                      <a:pt x="1064" y="84"/>
                    </a:cubicBezTo>
                    <a:cubicBezTo>
                      <a:pt x="1066" y="89"/>
                      <a:pt x="1066" y="95"/>
                      <a:pt x="1066" y="107"/>
                    </a:cubicBezTo>
                    <a:cubicBezTo>
                      <a:pt x="1066" y="169"/>
                      <a:pt x="1066" y="169"/>
                      <a:pt x="1066" y="169"/>
                    </a:cubicBezTo>
                    <a:cubicBezTo>
                      <a:pt x="1099" y="169"/>
                      <a:pt x="1099" y="169"/>
                      <a:pt x="1099" y="169"/>
                    </a:cubicBezTo>
                    <a:cubicBezTo>
                      <a:pt x="1099" y="100"/>
                      <a:pt x="1099" y="100"/>
                      <a:pt x="1099" y="100"/>
                    </a:cubicBezTo>
                    <a:cubicBezTo>
                      <a:pt x="1099" y="86"/>
                      <a:pt x="1098" y="76"/>
                      <a:pt x="1095" y="68"/>
                    </a:cubicBezTo>
                    <a:cubicBezTo>
                      <a:pt x="1089" y="53"/>
                      <a:pt x="1076" y="47"/>
                      <a:pt x="1060" y="47"/>
                    </a:cubicBezTo>
                    <a:cubicBezTo>
                      <a:pt x="1043" y="47"/>
                      <a:pt x="1030" y="57"/>
                      <a:pt x="1024" y="67"/>
                    </a:cubicBezTo>
                    <a:cubicBezTo>
                      <a:pt x="1019" y="53"/>
                      <a:pt x="1006" y="47"/>
                      <a:pt x="990" y="47"/>
                    </a:cubicBezTo>
                    <a:moveTo>
                      <a:pt x="859" y="126"/>
                    </a:moveTo>
                    <a:cubicBezTo>
                      <a:pt x="859" y="139"/>
                      <a:pt x="851" y="147"/>
                      <a:pt x="837" y="147"/>
                    </a:cubicBezTo>
                    <a:cubicBezTo>
                      <a:pt x="829" y="147"/>
                      <a:pt x="823" y="142"/>
                      <a:pt x="823" y="134"/>
                    </a:cubicBezTo>
                    <a:cubicBezTo>
                      <a:pt x="823" y="127"/>
                      <a:pt x="826" y="122"/>
                      <a:pt x="838" y="118"/>
                    </a:cubicBezTo>
                    <a:cubicBezTo>
                      <a:pt x="852" y="114"/>
                      <a:pt x="852" y="114"/>
                      <a:pt x="852" y="114"/>
                    </a:cubicBezTo>
                    <a:cubicBezTo>
                      <a:pt x="856" y="113"/>
                      <a:pt x="858" y="112"/>
                      <a:pt x="859" y="110"/>
                    </a:cubicBezTo>
                    <a:lnTo>
                      <a:pt x="859" y="126"/>
                    </a:lnTo>
                    <a:close/>
                    <a:moveTo>
                      <a:pt x="892" y="91"/>
                    </a:moveTo>
                    <a:cubicBezTo>
                      <a:pt x="892" y="58"/>
                      <a:pt x="874" y="47"/>
                      <a:pt x="845" y="47"/>
                    </a:cubicBezTo>
                    <a:cubicBezTo>
                      <a:pt x="827" y="47"/>
                      <a:pt x="811" y="50"/>
                      <a:pt x="800" y="55"/>
                    </a:cubicBezTo>
                    <a:cubicBezTo>
                      <a:pt x="800" y="81"/>
                      <a:pt x="800" y="81"/>
                      <a:pt x="800" y="81"/>
                    </a:cubicBezTo>
                    <a:cubicBezTo>
                      <a:pt x="810" y="77"/>
                      <a:pt x="827" y="73"/>
                      <a:pt x="843" y="73"/>
                    </a:cubicBezTo>
                    <a:cubicBezTo>
                      <a:pt x="854" y="73"/>
                      <a:pt x="859" y="77"/>
                      <a:pt x="859" y="83"/>
                    </a:cubicBezTo>
                    <a:cubicBezTo>
                      <a:pt x="859" y="89"/>
                      <a:pt x="856" y="92"/>
                      <a:pt x="847" y="94"/>
                    </a:cubicBezTo>
                    <a:cubicBezTo>
                      <a:pt x="828" y="99"/>
                      <a:pt x="828" y="99"/>
                      <a:pt x="828" y="99"/>
                    </a:cubicBezTo>
                    <a:cubicBezTo>
                      <a:pt x="800" y="106"/>
                      <a:pt x="790" y="119"/>
                      <a:pt x="790" y="137"/>
                    </a:cubicBezTo>
                    <a:cubicBezTo>
                      <a:pt x="790" y="156"/>
                      <a:pt x="804" y="171"/>
                      <a:pt x="826" y="171"/>
                    </a:cubicBezTo>
                    <a:cubicBezTo>
                      <a:pt x="841" y="171"/>
                      <a:pt x="854" y="166"/>
                      <a:pt x="863" y="155"/>
                    </a:cubicBezTo>
                    <a:cubicBezTo>
                      <a:pt x="863" y="159"/>
                      <a:pt x="863" y="164"/>
                      <a:pt x="865" y="169"/>
                    </a:cubicBezTo>
                    <a:cubicBezTo>
                      <a:pt x="892" y="169"/>
                      <a:pt x="892" y="169"/>
                      <a:pt x="892" y="169"/>
                    </a:cubicBezTo>
                    <a:lnTo>
                      <a:pt x="892" y="91"/>
                    </a:lnTo>
                    <a:close/>
                    <a:moveTo>
                      <a:pt x="727" y="47"/>
                    </a:moveTo>
                    <a:cubicBezTo>
                      <a:pt x="695" y="47"/>
                      <a:pt x="681" y="63"/>
                      <a:pt x="681" y="83"/>
                    </a:cubicBezTo>
                    <a:cubicBezTo>
                      <a:pt x="681" y="103"/>
                      <a:pt x="693" y="113"/>
                      <a:pt x="711" y="119"/>
                    </a:cubicBezTo>
                    <a:cubicBezTo>
                      <a:pt x="722" y="123"/>
                      <a:pt x="722" y="123"/>
                      <a:pt x="722" y="123"/>
                    </a:cubicBezTo>
                    <a:cubicBezTo>
                      <a:pt x="733" y="127"/>
                      <a:pt x="737" y="130"/>
                      <a:pt x="737" y="135"/>
                    </a:cubicBezTo>
                    <a:cubicBezTo>
                      <a:pt x="737" y="142"/>
                      <a:pt x="731" y="146"/>
                      <a:pt x="720" y="146"/>
                    </a:cubicBezTo>
                    <a:cubicBezTo>
                      <a:pt x="708" y="146"/>
                      <a:pt x="693" y="142"/>
                      <a:pt x="681" y="135"/>
                    </a:cubicBezTo>
                    <a:cubicBezTo>
                      <a:pt x="681" y="163"/>
                      <a:pt x="681" y="163"/>
                      <a:pt x="681" y="163"/>
                    </a:cubicBezTo>
                    <a:cubicBezTo>
                      <a:pt x="694" y="169"/>
                      <a:pt x="705" y="172"/>
                      <a:pt x="720" y="172"/>
                    </a:cubicBezTo>
                    <a:cubicBezTo>
                      <a:pt x="753" y="172"/>
                      <a:pt x="770" y="158"/>
                      <a:pt x="770" y="133"/>
                    </a:cubicBezTo>
                    <a:cubicBezTo>
                      <a:pt x="770" y="115"/>
                      <a:pt x="761" y="104"/>
                      <a:pt x="741" y="98"/>
                    </a:cubicBezTo>
                    <a:cubicBezTo>
                      <a:pt x="730" y="94"/>
                      <a:pt x="730" y="94"/>
                      <a:pt x="730" y="94"/>
                    </a:cubicBezTo>
                    <a:cubicBezTo>
                      <a:pt x="718" y="91"/>
                      <a:pt x="715" y="88"/>
                      <a:pt x="715" y="82"/>
                    </a:cubicBezTo>
                    <a:cubicBezTo>
                      <a:pt x="715" y="76"/>
                      <a:pt x="720" y="72"/>
                      <a:pt x="729" y="72"/>
                    </a:cubicBezTo>
                    <a:cubicBezTo>
                      <a:pt x="739" y="72"/>
                      <a:pt x="753" y="75"/>
                      <a:pt x="765" y="81"/>
                    </a:cubicBezTo>
                    <a:cubicBezTo>
                      <a:pt x="765" y="54"/>
                      <a:pt x="765" y="54"/>
                      <a:pt x="765" y="54"/>
                    </a:cubicBezTo>
                    <a:cubicBezTo>
                      <a:pt x="755" y="50"/>
                      <a:pt x="742" y="47"/>
                      <a:pt x="727" y="47"/>
                    </a:cubicBezTo>
                    <a:moveTo>
                      <a:pt x="613" y="73"/>
                    </a:moveTo>
                    <a:cubicBezTo>
                      <a:pt x="623" y="73"/>
                      <a:pt x="628" y="77"/>
                      <a:pt x="628" y="85"/>
                    </a:cubicBezTo>
                    <a:cubicBezTo>
                      <a:pt x="628" y="92"/>
                      <a:pt x="623" y="96"/>
                      <a:pt x="612" y="99"/>
                    </a:cubicBezTo>
                    <a:cubicBezTo>
                      <a:pt x="598" y="103"/>
                      <a:pt x="598" y="103"/>
                      <a:pt x="598" y="103"/>
                    </a:cubicBezTo>
                    <a:cubicBezTo>
                      <a:pt x="592" y="104"/>
                      <a:pt x="589" y="106"/>
                      <a:pt x="588" y="107"/>
                    </a:cubicBezTo>
                    <a:cubicBezTo>
                      <a:pt x="588" y="105"/>
                      <a:pt x="588" y="105"/>
                      <a:pt x="588" y="105"/>
                    </a:cubicBezTo>
                    <a:cubicBezTo>
                      <a:pt x="588" y="86"/>
                      <a:pt x="597" y="73"/>
                      <a:pt x="613" y="73"/>
                    </a:cubicBezTo>
                    <a:moveTo>
                      <a:pt x="622" y="119"/>
                    </a:moveTo>
                    <a:cubicBezTo>
                      <a:pt x="648" y="113"/>
                      <a:pt x="661" y="104"/>
                      <a:pt x="661" y="83"/>
                    </a:cubicBezTo>
                    <a:cubicBezTo>
                      <a:pt x="661" y="63"/>
                      <a:pt x="646" y="47"/>
                      <a:pt x="613" y="47"/>
                    </a:cubicBezTo>
                    <a:cubicBezTo>
                      <a:pt x="579" y="47"/>
                      <a:pt x="555" y="72"/>
                      <a:pt x="555" y="109"/>
                    </a:cubicBezTo>
                    <a:cubicBezTo>
                      <a:pt x="555" y="147"/>
                      <a:pt x="574" y="172"/>
                      <a:pt x="610" y="172"/>
                    </a:cubicBezTo>
                    <a:cubicBezTo>
                      <a:pt x="632" y="172"/>
                      <a:pt x="649" y="167"/>
                      <a:pt x="660" y="161"/>
                    </a:cubicBezTo>
                    <a:cubicBezTo>
                      <a:pt x="660" y="135"/>
                      <a:pt x="660" y="135"/>
                      <a:pt x="660" y="135"/>
                    </a:cubicBezTo>
                    <a:cubicBezTo>
                      <a:pt x="645" y="141"/>
                      <a:pt x="625" y="146"/>
                      <a:pt x="610" y="146"/>
                    </a:cubicBezTo>
                    <a:cubicBezTo>
                      <a:pt x="597" y="146"/>
                      <a:pt x="592" y="138"/>
                      <a:pt x="592" y="133"/>
                    </a:cubicBezTo>
                    <a:cubicBezTo>
                      <a:pt x="592" y="128"/>
                      <a:pt x="595" y="125"/>
                      <a:pt x="601" y="124"/>
                    </a:cubicBezTo>
                    <a:lnTo>
                      <a:pt x="622" y="119"/>
                    </a:lnTo>
                    <a:close/>
                    <a:moveTo>
                      <a:pt x="496" y="109"/>
                    </a:moveTo>
                    <a:cubicBezTo>
                      <a:pt x="496" y="132"/>
                      <a:pt x="490" y="145"/>
                      <a:pt x="474" y="145"/>
                    </a:cubicBezTo>
                    <a:cubicBezTo>
                      <a:pt x="457" y="145"/>
                      <a:pt x="452" y="132"/>
                      <a:pt x="452" y="109"/>
                    </a:cubicBezTo>
                    <a:cubicBezTo>
                      <a:pt x="452" y="87"/>
                      <a:pt x="457" y="74"/>
                      <a:pt x="474" y="74"/>
                    </a:cubicBezTo>
                    <a:cubicBezTo>
                      <a:pt x="490" y="74"/>
                      <a:pt x="496" y="87"/>
                      <a:pt x="496" y="109"/>
                    </a:cubicBezTo>
                    <a:moveTo>
                      <a:pt x="529" y="0"/>
                    </a:moveTo>
                    <a:cubicBezTo>
                      <a:pt x="496" y="0"/>
                      <a:pt x="496" y="0"/>
                      <a:pt x="496" y="0"/>
                    </a:cubicBezTo>
                    <a:cubicBezTo>
                      <a:pt x="496" y="62"/>
                      <a:pt x="496" y="62"/>
                      <a:pt x="496" y="62"/>
                    </a:cubicBezTo>
                    <a:cubicBezTo>
                      <a:pt x="491" y="55"/>
                      <a:pt x="480" y="47"/>
                      <a:pt x="465" y="47"/>
                    </a:cubicBezTo>
                    <a:cubicBezTo>
                      <a:pt x="432" y="47"/>
                      <a:pt x="418" y="72"/>
                      <a:pt x="418" y="109"/>
                    </a:cubicBezTo>
                    <a:cubicBezTo>
                      <a:pt x="418" y="147"/>
                      <a:pt x="432" y="172"/>
                      <a:pt x="466" y="172"/>
                    </a:cubicBezTo>
                    <a:cubicBezTo>
                      <a:pt x="481" y="172"/>
                      <a:pt x="493" y="164"/>
                      <a:pt x="499" y="155"/>
                    </a:cubicBezTo>
                    <a:cubicBezTo>
                      <a:pt x="499" y="158"/>
                      <a:pt x="499" y="164"/>
                      <a:pt x="501" y="169"/>
                    </a:cubicBezTo>
                    <a:cubicBezTo>
                      <a:pt x="529" y="169"/>
                      <a:pt x="529" y="169"/>
                      <a:pt x="529" y="169"/>
                    </a:cubicBezTo>
                    <a:lnTo>
                      <a:pt x="529" y="0"/>
                    </a:lnTo>
                    <a:close/>
                    <a:moveTo>
                      <a:pt x="352" y="47"/>
                    </a:moveTo>
                    <a:cubicBezTo>
                      <a:pt x="334" y="47"/>
                      <a:pt x="321" y="56"/>
                      <a:pt x="316" y="66"/>
                    </a:cubicBezTo>
                    <a:cubicBezTo>
                      <a:pt x="316" y="63"/>
                      <a:pt x="315" y="54"/>
                      <a:pt x="313" y="50"/>
                    </a:cubicBezTo>
                    <a:cubicBezTo>
                      <a:pt x="286" y="50"/>
                      <a:pt x="286" y="50"/>
                      <a:pt x="286" y="50"/>
                    </a:cubicBezTo>
                    <a:cubicBezTo>
                      <a:pt x="286" y="169"/>
                      <a:pt x="286" y="169"/>
                      <a:pt x="286" y="169"/>
                    </a:cubicBezTo>
                    <a:cubicBezTo>
                      <a:pt x="319" y="169"/>
                      <a:pt x="319" y="169"/>
                      <a:pt x="319" y="169"/>
                    </a:cubicBezTo>
                    <a:cubicBezTo>
                      <a:pt x="319" y="109"/>
                      <a:pt x="319" y="109"/>
                      <a:pt x="319" y="109"/>
                    </a:cubicBezTo>
                    <a:cubicBezTo>
                      <a:pt x="319" y="83"/>
                      <a:pt x="327" y="74"/>
                      <a:pt x="342" y="74"/>
                    </a:cubicBezTo>
                    <a:cubicBezTo>
                      <a:pt x="350" y="74"/>
                      <a:pt x="355" y="77"/>
                      <a:pt x="357" y="84"/>
                    </a:cubicBezTo>
                    <a:cubicBezTo>
                      <a:pt x="359" y="89"/>
                      <a:pt x="360" y="93"/>
                      <a:pt x="360" y="107"/>
                    </a:cubicBezTo>
                    <a:cubicBezTo>
                      <a:pt x="360" y="169"/>
                      <a:pt x="360" y="169"/>
                      <a:pt x="360" y="169"/>
                    </a:cubicBezTo>
                    <a:cubicBezTo>
                      <a:pt x="393" y="169"/>
                      <a:pt x="393" y="169"/>
                      <a:pt x="393" y="169"/>
                    </a:cubicBezTo>
                    <a:cubicBezTo>
                      <a:pt x="393" y="100"/>
                      <a:pt x="393" y="100"/>
                      <a:pt x="393" y="100"/>
                    </a:cubicBezTo>
                    <a:cubicBezTo>
                      <a:pt x="393" y="86"/>
                      <a:pt x="391" y="76"/>
                      <a:pt x="388" y="68"/>
                    </a:cubicBezTo>
                    <a:cubicBezTo>
                      <a:pt x="382" y="53"/>
                      <a:pt x="370" y="47"/>
                      <a:pt x="352" y="47"/>
                    </a:cubicBezTo>
                    <a:moveTo>
                      <a:pt x="186" y="172"/>
                    </a:moveTo>
                    <a:cubicBezTo>
                      <a:pt x="204" y="172"/>
                      <a:pt x="217" y="163"/>
                      <a:pt x="223" y="153"/>
                    </a:cubicBezTo>
                    <a:cubicBezTo>
                      <a:pt x="223" y="156"/>
                      <a:pt x="223" y="164"/>
                      <a:pt x="225" y="169"/>
                    </a:cubicBezTo>
                    <a:cubicBezTo>
                      <a:pt x="252" y="169"/>
                      <a:pt x="252" y="169"/>
                      <a:pt x="252" y="169"/>
                    </a:cubicBezTo>
                    <a:cubicBezTo>
                      <a:pt x="252" y="50"/>
                      <a:pt x="252" y="50"/>
                      <a:pt x="252" y="50"/>
                    </a:cubicBezTo>
                    <a:cubicBezTo>
                      <a:pt x="219" y="50"/>
                      <a:pt x="219" y="50"/>
                      <a:pt x="219" y="50"/>
                    </a:cubicBezTo>
                    <a:cubicBezTo>
                      <a:pt x="219" y="110"/>
                      <a:pt x="219" y="110"/>
                      <a:pt x="219" y="110"/>
                    </a:cubicBezTo>
                    <a:cubicBezTo>
                      <a:pt x="219" y="136"/>
                      <a:pt x="211" y="145"/>
                      <a:pt x="196" y="145"/>
                    </a:cubicBezTo>
                    <a:cubicBezTo>
                      <a:pt x="189" y="145"/>
                      <a:pt x="184" y="141"/>
                      <a:pt x="182" y="135"/>
                    </a:cubicBezTo>
                    <a:cubicBezTo>
                      <a:pt x="180" y="130"/>
                      <a:pt x="179" y="125"/>
                      <a:pt x="179" y="112"/>
                    </a:cubicBezTo>
                    <a:cubicBezTo>
                      <a:pt x="179" y="50"/>
                      <a:pt x="179" y="50"/>
                      <a:pt x="179" y="50"/>
                    </a:cubicBezTo>
                    <a:cubicBezTo>
                      <a:pt x="146" y="50"/>
                      <a:pt x="146" y="50"/>
                      <a:pt x="146" y="50"/>
                    </a:cubicBezTo>
                    <a:cubicBezTo>
                      <a:pt x="146" y="119"/>
                      <a:pt x="146" y="119"/>
                      <a:pt x="146" y="119"/>
                    </a:cubicBezTo>
                    <a:cubicBezTo>
                      <a:pt x="146" y="131"/>
                      <a:pt x="147" y="142"/>
                      <a:pt x="150" y="151"/>
                    </a:cubicBezTo>
                    <a:cubicBezTo>
                      <a:pt x="156" y="165"/>
                      <a:pt x="168" y="172"/>
                      <a:pt x="186" y="172"/>
                    </a:cubicBezTo>
                    <a:moveTo>
                      <a:pt x="50" y="32"/>
                    </a:moveTo>
                    <a:cubicBezTo>
                      <a:pt x="72" y="32"/>
                      <a:pt x="78" y="39"/>
                      <a:pt x="78" y="51"/>
                    </a:cubicBezTo>
                    <a:cubicBezTo>
                      <a:pt x="78" y="64"/>
                      <a:pt x="70" y="72"/>
                      <a:pt x="48" y="72"/>
                    </a:cubicBezTo>
                    <a:cubicBezTo>
                      <a:pt x="34" y="72"/>
                      <a:pt x="34" y="72"/>
                      <a:pt x="34" y="72"/>
                    </a:cubicBezTo>
                    <a:cubicBezTo>
                      <a:pt x="34" y="33"/>
                      <a:pt x="34" y="33"/>
                      <a:pt x="34" y="33"/>
                    </a:cubicBezTo>
                    <a:cubicBezTo>
                      <a:pt x="39" y="32"/>
                      <a:pt x="44" y="32"/>
                      <a:pt x="50" y="32"/>
                    </a:cubicBezTo>
                    <a:moveTo>
                      <a:pt x="55" y="98"/>
                    </a:moveTo>
                    <a:cubicBezTo>
                      <a:pt x="78" y="98"/>
                      <a:pt x="86" y="108"/>
                      <a:pt x="86" y="120"/>
                    </a:cubicBezTo>
                    <a:cubicBezTo>
                      <a:pt x="86" y="133"/>
                      <a:pt x="79" y="143"/>
                      <a:pt x="57" y="143"/>
                    </a:cubicBezTo>
                    <a:cubicBezTo>
                      <a:pt x="47" y="143"/>
                      <a:pt x="39" y="143"/>
                      <a:pt x="34" y="142"/>
                    </a:cubicBezTo>
                    <a:cubicBezTo>
                      <a:pt x="34" y="98"/>
                      <a:pt x="34" y="98"/>
                      <a:pt x="34" y="98"/>
                    </a:cubicBezTo>
                    <a:lnTo>
                      <a:pt x="55" y="98"/>
                    </a:lnTo>
                    <a:close/>
                    <a:moveTo>
                      <a:pt x="49" y="171"/>
                    </a:moveTo>
                    <a:cubicBezTo>
                      <a:pt x="105" y="171"/>
                      <a:pt x="121" y="152"/>
                      <a:pt x="121" y="122"/>
                    </a:cubicBezTo>
                    <a:cubicBezTo>
                      <a:pt x="121" y="100"/>
                      <a:pt x="106" y="85"/>
                      <a:pt x="89" y="81"/>
                    </a:cubicBezTo>
                    <a:cubicBezTo>
                      <a:pt x="103" y="77"/>
                      <a:pt x="113" y="64"/>
                      <a:pt x="113" y="49"/>
                    </a:cubicBezTo>
                    <a:cubicBezTo>
                      <a:pt x="113" y="18"/>
                      <a:pt x="94" y="4"/>
                      <a:pt x="50" y="4"/>
                    </a:cubicBezTo>
                    <a:cubicBezTo>
                      <a:pt x="36" y="4"/>
                      <a:pt x="6" y="6"/>
                      <a:pt x="0" y="7"/>
                    </a:cubicBezTo>
                    <a:cubicBezTo>
                      <a:pt x="0" y="168"/>
                      <a:pt x="0" y="168"/>
                      <a:pt x="0" y="168"/>
                    </a:cubicBezTo>
                    <a:cubicBezTo>
                      <a:pt x="12" y="170"/>
                      <a:pt x="25" y="171"/>
                      <a:pt x="49" y="17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30" name="Freeform 8"/>
              <p:cNvSpPr>
                <a:spLocks noEditPoints="1"/>
              </p:cNvSpPr>
              <p:nvPr/>
            </p:nvSpPr>
            <p:spPr bwMode="auto">
              <a:xfrm>
                <a:off x="15427328" y="27792366"/>
                <a:ext cx="2582864" cy="546101"/>
              </a:xfrm>
              <a:custGeom>
                <a:avLst/>
                <a:gdLst/>
                <a:ahLst/>
                <a:cxnLst>
                  <a:cxn ang="0">
                    <a:pos x="790" y="172"/>
                  </a:cxn>
                  <a:cxn ang="0">
                    <a:pos x="815" y="142"/>
                  </a:cxn>
                  <a:cxn ang="0">
                    <a:pos x="784" y="128"/>
                  </a:cxn>
                  <a:cxn ang="0">
                    <a:pos x="811" y="75"/>
                  </a:cxn>
                  <a:cxn ang="0">
                    <a:pos x="784" y="50"/>
                  </a:cxn>
                  <a:cxn ang="0">
                    <a:pos x="751" y="23"/>
                  </a:cxn>
                  <a:cxn ang="0">
                    <a:pos x="736" y="50"/>
                  </a:cxn>
                  <a:cxn ang="0">
                    <a:pos x="751" y="75"/>
                  </a:cxn>
                  <a:cxn ang="0">
                    <a:pos x="676" y="131"/>
                  </a:cxn>
                  <a:cxn ang="0">
                    <a:pos x="725" y="168"/>
                  </a:cxn>
                  <a:cxn ang="0">
                    <a:pos x="719" y="143"/>
                  </a:cxn>
                  <a:cxn ang="0">
                    <a:pos x="709" y="0"/>
                  </a:cxn>
                  <a:cxn ang="0">
                    <a:pos x="676" y="131"/>
                  </a:cxn>
                  <a:cxn ang="0">
                    <a:pos x="617" y="85"/>
                  </a:cxn>
                  <a:cxn ang="0">
                    <a:pos x="586" y="103"/>
                  </a:cxn>
                  <a:cxn ang="0">
                    <a:pos x="577" y="105"/>
                  </a:cxn>
                  <a:cxn ang="0">
                    <a:pos x="611" y="119"/>
                  </a:cxn>
                  <a:cxn ang="0">
                    <a:pos x="602" y="47"/>
                  </a:cxn>
                  <a:cxn ang="0">
                    <a:pos x="599" y="172"/>
                  </a:cxn>
                  <a:cxn ang="0">
                    <a:pos x="649" y="135"/>
                  </a:cxn>
                  <a:cxn ang="0">
                    <a:pos x="581" y="133"/>
                  </a:cxn>
                  <a:cxn ang="0">
                    <a:pos x="611" y="119"/>
                  </a:cxn>
                  <a:cxn ang="0">
                    <a:pos x="532" y="50"/>
                  </a:cxn>
                  <a:cxn ang="0">
                    <a:pos x="479" y="134"/>
                  </a:cxn>
                  <a:cxn ang="0">
                    <a:pos x="428" y="50"/>
                  </a:cxn>
                  <a:cxn ang="0">
                    <a:pos x="386" y="50"/>
                  </a:cxn>
                  <a:cxn ang="0">
                    <a:pos x="390" y="169"/>
                  </a:cxn>
                  <a:cxn ang="0">
                    <a:pos x="442" y="97"/>
                  </a:cxn>
                  <a:cxn ang="0">
                    <a:pos x="494" y="169"/>
                  </a:cxn>
                  <a:cxn ang="0">
                    <a:pos x="189" y="66"/>
                  </a:cxn>
                  <a:cxn ang="0">
                    <a:pos x="159" y="50"/>
                  </a:cxn>
                  <a:cxn ang="0">
                    <a:pos x="192" y="169"/>
                  </a:cxn>
                  <a:cxn ang="0">
                    <a:pos x="214" y="74"/>
                  </a:cxn>
                  <a:cxn ang="0">
                    <a:pos x="230" y="107"/>
                  </a:cxn>
                  <a:cxn ang="0">
                    <a:pos x="263" y="169"/>
                  </a:cxn>
                  <a:cxn ang="0">
                    <a:pos x="285" y="74"/>
                  </a:cxn>
                  <a:cxn ang="0">
                    <a:pos x="300" y="107"/>
                  </a:cxn>
                  <a:cxn ang="0">
                    <a:pos x="333" y="169"/>
                  </a:cxn>
                  <a:cxn ang="0">
                    <a:pos x="329" y="68"/>
                  </a:cxn>
                  <a:cxn ang="0">
                    <a:pos x="258" y="68"/>
                  </a:cxn>
                  <a:cxn ang="0">
                    <a:pos x="34" y="6"/>
                  </a:cxn>
                  <a:cxn ang="0">
                    <a:pos x="0" y="111"/>
                  </a:cxn>
                  <a:cxn ang="0">
                    <a:pos x="125" y="111"/>
                  </a:cxn>
                  <a:cxn ang="0">
                    <a:pos x="90" y="6"/>
                  </a:cxn>
                  <a:cxn ang="0">
                    <a:pos x="62" y="144"/>
                  </a:cxn>
                  <a:cxn ang="0">
                    <a:pos x="34" y="6"/>
                  </a:cxn>
                </a:cxnLst>
                <a:rect l="0" t="0" r="r" b="b"/>
                <a:pathLst>
                  <a:path w="815" h="172">
                    <a:moveTo>
                      <a:pt x="751" y="130"/>
                    </a:moveTo>
                    <a:cubicBezTo>
                      <a:pt x="751" y="157"/>
                      <a:pt x="762" y="172"/>
                      <a:pt x="790" y="172"/>
                    </a:cubicBezTo>
                    <a:cubicBezTo>
                      <a:pt x="802" y="172"/>
                      <a:pt x="812" y="169"/>
                      <a:pt x="815" y="168"/>
                    </a:cubicBezTo>
                    <a:cubicBezTo>
                      <a:pt x="815" y="142"/>
                      <a:pt x="815" y="142"/>
                      <a:pt x="815" y="142"/>
                    </a:cubicBezTo>
                    <a:cubicBezTo>
                      <a:pt x="810" y="144"/>
                      <a:pt x="804" y="145"/>
                      <a:pt x="798" y="145"/>
                    </a:cubicBezTo>
                    <a:cubicBezTo>
                      <a:pt x="788" y="145"/>
                      <a:pt x="784" y="142"/>
                      <a:pt x="784" y="128"/>
                    </a:cubicBezTo>
                    <a:cubicBezTo>
                      <a:pt x="784" y="75"/>
                      <a:pt x="784" y="75"/>
                      <a:pt x="784" y="75"/>
                    </a:cubicBezTo>
                    <a:cubicBezTo>
                      <a:pt x="811" y="75"/>
                      <a:pt x="811" y="75"/>
                      <a:pt x="811" y="75"/>
                    </a:cubicBezTo>
                    <a:cubicBezTo>
                      <a:pt x="811" y="50"/>
                      <a:pt x="811" y="50"/>
                      <a:pt x="811" y="50"/>
                    </a:cubicBezTo>
                    <a:cubicBezTo>
                      <a:pt x="784" y="50"/>
                      <a:pt x="784" y="50"/>
                      <a:pt x="784" y="50"/>
                    </a:cubicBezTo>
                    <a:cubicBezTo>
                      <a:pt x="784" y="15"/>
                      <a:pt x="784" y="15"/>
                      <a:pt x="784" y="15"/>
                    </a:cubicBezTo>
                    <a:cubicBezTo>
                      <a:pt x="766" y="17"/>
                      <a:pt x="754" y="22"/>
                      <a:pt x="751" y="23"/>
                    </a:cubicBezTo>
                    <a:cubicBezTo>
                      <a:pt x="751" y="50"/>
                      <a:pt x="751" y="50"/>
                      <a:pt x="751" y="50"/>
                    </a:cubicBezTo>
                    <a:cubicBezTo>
                      <a:pt x="736" y="50"/>
                      <a:pt x="736" y="50"/>
                      <a:pt x="736" y="50"/>
                    </a:cubicBezTo>
                    <a:cubicBezTo>
                      <a:pt x="736" y="75"/>
                      <a:pt x="736" y="75"/>
                      <a:pt x="736" y="75"/>
                    </a:cubicBezTo>
                    <a:cubicBezTo>
                      <a:pt x="751" y="75"/>
                      <a:pt x="751" y="75"/>
                      <a:pt x="751" y="75"/>
                    </a:cubicBezTo>
                    <a:lnTo>
                      <a:pt x="751" y="130"/>
                    </a:lnTo>
                    <a:close/>
                    <a:moveTo>
                      <a:pt x="676" y="131"/>
                    </a:moveTo>
                    <a:cubicBezTo>
                      <a:pt x="676" y="159"/>
                      <a:pt x="686" y="170"/>
                      <a:pt x="708" y="170"/>
                    </a:cubicBezTo>
                    <a:cubicBezTo>
                      <a:pt x="715" y="170"/>
                      <a:pt x="722" y="169"/>
                      <a:pt x="725" y="168"/>
                    </a:cubicBezTo>
                    <a:cubicBezTo>
                      <a:pt x="725" y="143"/>
                      <a:pt x="725" y="143"/>
                      <a:pt x="725" y="143"/>
                    </a:cubicBezTo>
                    <a:cubicBezTo>
                      <a:pt x="719" y="143"/>
                      <a:pt x="719" y="143"/>
                      <a:pt x="719" y="143"/>
                    </a:cubicBezTo>
                    <a:cubicBezTo>
                      <a:pt x="712" y="143"/>
                      <a:pt x="709" y="140"/>
                      <a:pt x="709" y="129"/>
                    </a:cubicBezTo>
                    <a:cubicBezTo>
                      <a:pt x="709" y="0"/>
                      <a:pt x="709" y="0"/>
                      <a:pt x="709" y="0"/>
                    </a:cubicBezTo>
                    <a:cubicBezTo>
                      <a:pt x="676" y="0"/>
                      <a:pt x="676" y="0"/>
                      <a:pt x="676" y="0"/>
                    </a:cubicBezTo>
                    <a:lnTo>
                      <a:pt x="676" y="131"/>
                    </a:lnTo>
                    <a:close/>
                    <a:moveTo>
                      <a:pt x="602" y="73"/>
                    </a:moveTo>
                    <a:cubicBezTo>
                      <a:pt x="611" y="73"/>
                      <a:pt x="617" y="78"/>
                      <a:pt x="617" y="85"/>
                    </a:cubicBezTo>
                    <a:cubicBezTo>
                      <a:pt x="617" y="92"/>
                      <a:pt x="612" y="97"/>
                      <a:pt x="601" y="99"/>
                    </a:cubicBezTo>
                    <a:cubicBezTo>
                      <a:pt x="586" y="103"/>
                      <a:pt x="586" y="103"/>
                      <a:pt x="586" y="103"/>
                    </a:cubicBezTo>
                    <a:cubicBezTo>
                      <a:pt x="581" y="105"/>
                      <a:pt x="578" y="106"/>
                      <a:pt x="577" y="108"/>
                    </a:cubicBezTo>
                    <a:cubicBezTo>
                      <a:pt x="577" y="105"/>
                      <a:pt x="577" y="105"/>
                      <a:pt x="577" y="105"/>
                    </a:cubicBezTo>
                    <a:cubicBezTo>
                      <a:pt x="577" y="86"/>
                      <a:pt x="586" y="73"/>
                      <a:pt x="602" y="73"/>
                    </a:cubicBezTo>
                    <a:moveTo>
                      <a:pt x="611" y="119"/>
                    </a:moveTo>
                    <a:cubicBezTo>
                      <a:pt x="637" y="113"/>
                      <a:pt x="650" y="105"/>
                      <a:pt x="650" y="83"/>
                    </a:cubicBezTo>
                    <a:cubicBezTo>
                      <a:pt x="650" y="63"/>
                      <a:pt x="635" y="47"/>
                      <a:pt x="602" y="47"/>
                    </a:cubicBezTo>
                    <a:cubicBezTo>
                      <a:pt x="567" y="47"/>
                      <a:pt x="544" y="72"/>
                      <a:pt x="544" y="109"/>
                    </a:cubicBezTo>
                    <a:cubicBezTo>
                      <a:pt x="544" y="147"/>
                      <a:pt x="562" y="172"/>
                      <a:pt x="599" y="172"/>
                    </a:cubicBezTo>
                    <a:cubicBezTo>
                      <a:pt x="620" y="172"/>
                      <a:pt x="638" y="168"/>
                      <a:pt x="649" y="161"/>
                    </a:cubicBezTo>
                    <a:cubicBezTo>
                      <a:pt x="649" y="135"/>
                      <a:pt x="649" y="135"/>
                      <a:pt x="649" y="135"/>
                    </a:cubicBezTo>
                    <a:cubicBezTo>
                      <a:pt x="634" y="141"/>
                      <a:pt x="613" y="146"/>
                      <a:pt x="599" y="146"/>
                    </a:cubicBezTo>
                    <a:cubicBezTo>
                      <a:pt x="586" y="146"/>
                      <a:pt x="581" y="138"/>
                      <a:pt x="581" y="133"/>
                    </a:cubicBezTo>
                    <a:cubicBezTo>
                      <a:pt x="581" y="128"/>
                      <a:pt x="584" y="125"/>
                      <a:pt x="590" y="124"/>
                    </a:cubicBezTo>
                    <a:lnTo>
                      <a:pt x="611" y="119"/>
                    </a:lnTo>
                    <a:close/>
                    <a:moveTo>
                      <a:pt x="494" y="169"/>
                    </a:moveTo>
                    <a:cubicBezTo>
                      <a:pt x="508" y="141"/>
                      <a:pt x="523" y="92"/>
                      <a:pt x="532" y="50"/>
                    </a:cubicBezTo>
                    <a:cubicBezTo>
                      <a:pt x="498" y="50"/>
                      <a:pt x="498" y="50"/>
                      <a:pt x="498" y="50"/>
                    </a:cubicBezTo>
                    <a:cubicBezTo>
                      <a:pt x="492" y="83"/>
                      <a:pt x="485" y="116"/>
                      <a:pt x="479" y="134"/>
                    </a:cubicBezTo>
                    <a:cubicBezTo>
                      <a:pt x="472" y="116"/>
                      <a:pt x="463" y="83"/>
                      <a:pt x="456" y="50"/>
                    </a:cubicBezTo>
                    <a:cubicBezTo>
                      <a:pt x="428" y="50"/>
                      <a:pt x="428" y="50"/>
                      <a:pt x="428" y="50"/>
                    </a:cubicBezTo>
                    <a:cubicBezTo>
                      <a:pt x="421" y="83"/>
                      <a:pt x="412" y="116"/>
                      <a:pt x="405" y="134"/>
                    </a:cubicBezTo>
                    <a:cubicBezTo>
                      <a:pt x="399" y="116"/>
                      <a:pt x="392" y="83"/>
                      <a:pt x="386" y="50"/>
                    </a:cubicBezTo>
                    <a:cubicBezTo>
                      <a:pt x="352" y="50"/>
                      <a:pt x="352" y="50"/>
                      <a:pt x="352" y="50"/>
                    </a:cubicBezTo>
                    <a:cubicBezTo>
                      <a:pt x="361" y="92"/>
                      <a:pt x="376" y="141"/>
                      <a:pt x="390" y="169"/>
                    </a:cubicBezTo>
                    <a:cubicBezTo>
                      <a:pt x="420" y="169"/>
                      <a:pt x="420" y="169"/>
                      <a:pt x="420" y="169"/>
                    </a:cubicBezTo>
                    <a:cubicBezTo>
                      <a:pt x="429" y="146"/>
                      <a:pt x="439" y="112"/>
                      <a:pt x="442" y="97"/>
                    </a:cubicBezTo>
                    <a:cubicBezTo>
                      <a:pt x="445" y="112"/>
                      <a:pt x="455" y="146"/>
                      <a:pt x="465" y="169"/>
                    </a:cubicBezTo>
                    <a:lnTo>
                      <a:pt x="494" y="169"/>
                    </a:lnTo>
                    <a:close/>
                    <a:moveTo>
                      <a:pt x="224" y="47"/>
                    </a:moveTo>
                    <a:cubicBezTo>
                      <a:pt x="207" y="47"/>
                      <a:pt x="194" y="56"/>
                      <a:pt x="189" y="66"/>
                    </a:cubicBezTo>
                    <a:cubicBezTo>
                      <a:pt x="189" y="63"/>
                      <a:pt x="188" y="55"/>
                      <a:pt x="187" y="50"/>
                    </a:cubicBezTo>
                    <a:cubicBezTo>
                      <a:pt x="159" y="50"/>
                      <a:pt x="159" y="50"/>
                      <a:pt x="159" y="50"/>
                    </a:cubicBezTo>
                    <a:cubicBezTo>
                      <a:pt x="159" y="169"/>
                      <a:pt x="159" y="169"/>
                      <a:pt x="159" y="169"/>
                    </a:cubicBezTo>
                    <a:cubicBezTo>
                      <a:pt x="192" y="169"/>
                      <a:pt x="192" y="169"/>
                      <a:pt x="192" y="169"/>
                    </a:cubicBezTo>
                    <a:cubicBezTo>
                      <a:pt x="192" y="109"/>
                      <a:pt x="192" y="109"/>
                      <a:pt x="192" y="109"/>
                    </a:cubicBezTo>
                    <a:cubicBezTo>
                      <a:pt x="192" y="83"/>
                      <a:pt x="200" y="74"/>
                      <a:pt x="214" y="74"/>
                    </a:cubicBezTo>
                    <a:cubicBezTo>
                      <a:pt x="221" y="74"/>
                      <a:pt x="226" y="78"/>
                      <a:pt x="228" y="84"/>
                    </a:cubicBezTo>
                    <a:cubicBezTo>
                      <a:pt x="230" y="90"/>
                      <a:pt x="230" y="95"/>
                      <a:pt x="230" y="107"/>
                    </a:cubicBezTo>
                    <a:cubicBezTo>
                      <a:pt x="230" y="169"/>
                      <a:pt x="230" y="169"/>
                      <a:pt x="230" y="169"/>
                    </a:cubicBezTo>
                    <a:cubicBezTo>
                      <a:pt x="263" y="169"/>
                      <a:pt x="263" y="169"/>
                      <a:pt x="263" y="169"/>
                    </a:cubicBezTo>
                    <a:cubicBezTo>
                      <a:pt x="263" y="109"/>
                      <a:pt x="263" y="109"/>
                      <a:pt x="263" y="109"/>
                    </a:cubicBezTo>
                    <a:cubicBezTo>
                      <a:pt x="263" y="84"/>
                      <a:pt x="270" y="74"/>
                      <a:pt x="285" y="74"/>
                    </a:cubicBezTo>
                    <a:cubicBezTo>
                      <a:pt x="292" y="74"/>
                      <a:pt x="296" y="78"/>
                      <a:pt x="298" y="84"/>
                    </a:cubicBezTo>
                    <a:cubicBezTo>
                      <a:pt x="300" y="90"/>
                      <a:pt x="300" y="95"/>
                      <a:pt x="300" y="107"/>
                    </a:cubicBezTo>
                    <a:cubicBezTo>
                      <a:pt x="300" y="169"/>
                      <a:pt x="300" y="169"/>
                      <a:pt x="300" y="169"/>
                    </a:cubicBezTo>
                    <a:cubicBezTo>
                      <a:pt x="333" y="169"/>
                      <a:pt x="333" y="169"/>
                      <a:pt x="333" y="169"/>
                    </a:cubicBezTo>
                    <a:cubicBezTo>
                      <a:pt x="333" y="100"/>
                      <a:pt x="333" y="100"/>
                      <a:pt x="333" y="100"/>
                    </a:cubicBezTo>
                    <a:cubicBezTo>
                      <a:pt x="333" y="86"/>
                      <a:pt x="332" y="76"/>
                      <a:pt x="329" y="68"/>
                    </a:cubicBezTo>
                    <a:cubicBezTo>
                      <a:pt x="323" y="54"/>
                      <a:pt x="310" y="47"/>
                      <a:pt x="294" y="47"/>
                    </a:cubicBezTo>
                    <a:cubicBezTo>
                      <a:pt x="277" y="47"/>
                      <a:pt x="264" y="57"/>
                      <a:pt x="258" y="68"/>
                    </a:cubicBezTo>
                    <a:cubicBezTo>
                      <a:pt x="253" y="54"/>
                      <a:pt x="240" y="47"/>
                      <a:pt x="224" y="47"/>
                    </a:cubicBezTo>
                    <a:moveTo>
                      <a:pt x="34" y="6"/>
                    </a:moveTo>
                    <a:cubicBezTo>
                      <a:pt x="0" y="6"/>
                      <a:pt x="0" y="6"/>
                      <a:pt x="0" y="6"/>
                    </a:cubicBezTo>
                    <a:cubicBezTo>
                      <a:pt x="0" y="111"/>
                      <a:pt x="0" y="111"/>
                      <a:pt x="0" y="111"/>
                    </a:cubicBezTo>
                    <a:cubicBezTo>
                      <a:pt x="0" y="150"/>
                      <a:pt x="24" y="172"/>
                      <a:pt x="62" y="172"/>
                    </a:cubicBezTo>
                    <a:cubicBezTo>
                      <a:pt x="100" y="172"/>
                      <a:pt x="125" y="150"/>
                      <a:pt x="125" y="111"/>
                    </a:cubicBezTo>
                    <a:cubicBezTo>
                      <a:pt x="125" y="6"/>
                      <a:pt x="125" y="6"/>
                      <a:pt x="125" y="6"/>
                    </a:cubicBezTo>
                    <a:cubicBezTo>
                      <a:pt x="90" y="6"/>
                      <a:pt x="90" y="6"/>
                      <a:pt x="90" y="6"/>
                    </a:cubicBezTo>
                    <a:cubicBezTo>
                      <a:pt x="90" y="109"/>
                      <a:pt x="90" y="109"/>
                      <a:pt x="90" y="109"/>
                    </a:cubicBezTo>
                    <a:cubicBezTo>
                      <a:pt x="90" y="131"/>
                      <a:pt x="80" y="144"/>
                      <a:pt x="62" y="144"/>
                    </a:cubicBezTo>
                    <a:cubicBezTo>
                      <a:pt x="44" y="144"/>
                      <a:pt x="34" y="131"/>
                      <a:pt x="34" y="109"/>
                    </a:cubicBezTo>
                    <a:lnTo>
                      <a:pt x="3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sp>
            <p:nvSpPr>
              <p:cNvPr id="31" name="Freeform 9"/>
              <p:cNvSpPr>
                <a:spLocks noEditPoints="1"/>
              </p:cNvSpPr>
              <p:nvPr/>
            </p:nvSpPr>
            <p:spPr bwMode="auto">
              <a:xfrm>
                <a:off x="18276888" y="27709814"/>
                <a:ext cx="720725" cy="695325"/>
              </a:xfrm>
              <a:custGeom>
                <a:avLst/>
                <a:gdLst/>
                <a:ahLst/>
                <a:cxnLst>
                  <a:cxn ang="0">
                    <a:pos x="63" y="87"/>
                  </a:cxn>
                  <a:cxn ang="0">
                    <a:pos x="4" y="81"/>
                  </a:cxn>
                  <a:cxn ang="0">
                    <a:pos x="0" y="112"/>
                  </a:cxn>
                  <a:cxn ang="0">
                    <a:pos x="81" y="219"/>
                  </a:cxn>
                  <a:cxn ang="0">
                    <a:pos x="81" y="219"/>
                  </a:cxn>
                  <a:cxn ang="0">
                    <a:pos x="105" y="141"/>
                  </a:cxn>
                  <a:cxn ang="0">
                    <a:pos x="99" y="103"/>
                  </a:cxn>
                  <a:cxn ang="0">
                    <a:pos x="63" y="87"/>
                  </a:cxn>
                  <a:cxn ang="0">
                    <a:pos x="190" y="72"/>
                  </a:cxn>
                  <a:cxn ang="0">
                    <a:pos x="220" y="73"/>
                  </a:cxn>
                  <a:cxn ang="0">
                    <a:pos x="113" y="0"/>
                  </a:cxn>
                  <a:cxn ang="0">
                    <a:pos x="7" y="73"/>
                  </a:cxn>
                  <a:cxn ang="0">
                    <a:pos x="37" y="72"/>
                  </a:cxn>
                  <a:cxn ang="0">
                    <a:pos x="95" y="64"/>
                  </a:cxn>
                  <a:cxn ang="0">
                    <a:pos x="109" y="60"/>
                  </a:cxn>
                  <a:cxn ang="0">
                    <a:pos x="96" y="42"/>
                  </a:cxn>
                  <a:cxn ang="0">
                    <a:pos x="114" y="24"/>
                  </a:cxn>
                  <a:cxn ang="0">
                    <a:pos x="132" y="42"/>
                  </a:cxn>
                  <a:cxn ang="0">
                    <a:pos x="117" y="60"/>
                  </a:cxn>
                  <a:cxn ang="0">
                    <a:pos x="131" y="64"/>
                  </a:cxn>
                  <a:cxn ang="0">
                    <a:pos x="190" y="72"/>
                  </a:cxn>
                  <a:cxn ang="0">
                    <a:pos x="227" y="112"/>
                  </a:cxn>
                  <a:cxn ang="0">
                    <a:pos x="223" y="82"/>
                  </a:cxn>
                  <a:cxn ang="0">
                    <a:pos x="222" y="82"/>
                  </a:cxn>
                  <a:cxn ang="0">
                    <a:pos x="163" y="87"/>
                  </a:cxn>
                  <a:cxn ang="0">
                    <a:pos x="127" y="103"/>
                  </a:cxn>
                  <a:cxn ang="0">
                    <a:pos x="121" y="141"/>
                  </a:cxn>
                  <a:cxn ang="0">
                    <a:pos x="145" y="219"/>
                  </a:cxn>
                  <a:cxn ang="0">
                    <a:pos x="145" y="219"/>
                  </a:cxn>
                  <a:cxn ang="0">
                    <a:pos x="227" y="112"/>
                  </a:cxn>
                </a:cxnLst>
                <a:rect l="0" t="0" r="r" b="b"/>
                <a:pathLst>
                  <a:path w="227" h="219">
                    <a:moveTo>
                      <a:pt x="63" y="87"/>
                    </a:moveTo>
                    <a:cubicBezTo>
                      <a:pt x="42" y="85"/>
                      <a:pt x="26" y="83"/>
                      <a:pt x="4" y="81"/>
                    </a:cubicBezTo>
                    <a:cubicBezTo>
                      <a:pt x="1" y="91"/>
                      <a:pt x="0" y="101"/>
                      <a:pt x="0" y="112"/>
                    </a:cubicBezTo>
                    <a:cubicBezTo>
                      <a:pt x="0" y="162"/>
                      <a:pt x="34" y="205"/>
                      <a:pt x="81" y="219"/>
                    </a:cubicBezTo>
                    <a:cubicBezTo>
                      <a:pt x="81" y="219"/>
                      <a:pt x="81" y="219"/>
                      <a:pt x="81" y="219"/>
                    </a:cubicBezTo>
                    <a:cubicBezTo>
                      <a:pt x="98" y="193"/>
                      <a:pt x="101" y="171"/>
                      <a:pt x="105" y="141"/>
                    </a:cubicBezTo>
                    <a:cubicBezTo>
                      <a:pt x="106" y="129"/>
                      <a:pt x="106" y="114"/>
                      <a:pt x="99" y="103"/>
                    </a:cubicBezTo>
                    <a:cubicBezTo>
                      <a:pt x="92" y="92"/>
                      <a:pt x="76" y="87"/>
                      <a:pt x="63" y="87"/>
                    </a:cubicBezTo>
                    <a:moveTo>
                      <a:pt x="190" y="72"/>
                    </a:moveTo>
                    <a:cubicBezTo>
                      <a:pt x="199" y="73"/>
                      <a:pt x="220" y="73"/>
                      <a:pt x="220" y="73"/>
                    </a:cubicBezTo>
                    <a:cubicBezTo>
                      <a:pt x="204" y="30"/>
                      <a:pt x="163" y="0"/>
                      <a:pt x="113" y="0"/>
                    </a:cubicBezTo>
                    <a:cubicBezTo>
                      <a:pt x="64" y="0"/>
                      <a:pt x="23" y="30"/>
                      <a:pt x="7" y="73"/>
                    </a:cubicBezTo>
                    <a:cubicBezTo>
                      <a:pt x="15" y="75"/>
                      <a:pt x="27" y="72"/>
                      <a:pt x="37" y="72"/>
                    </a:cubicBezTo>
                    <a:cubicBezTo>
                      <a:pt x="54" y="69"/>
                      <a:pt x="77" y="67"/>
                      <a:pt x="95" y="64"/>
                    </a:cubicBezTo>
                    <a:cubicBezTo>
                      <a:pt x="100" y="64"/>
                      <a:pt x="105" y="63"/>
                      <a:pt x="109" y="60"/>
                    </a:cubicBezTo>
                    <a:cubicBezTo>
                      <a:pt x="102" y="58"/>
                      <a:pt x="96" y="51"/>
                      <a:pt x="96" y="42"/>
                    </a:cubicBezTo>
                    <a:cubicBezTo>
                      <a:pt x="96" y="32"/>
                      <a:pt x="104" y="24"/>
                      <a:pt x="114" y="24"/>
                    </a:cubicBezTo>
                    <a:cubicBezTo>
                      <a:pt x="124" y="24"/>
                      <a:pt x="132" y="32"/>
                      <a:pt x="132" y="42"/>
                    </a:cubicBezTo>
                    <a:cubicBezTo>
                      <a:pt x="132" y="51"/>
                      <a:pt x="125" y="58"/>
                      <a:pt x="117" y="60"/>
                    </a:cubicBezTo>
                    <a:cubicBezTo>
                      <a:pt x="121" y="63"/>
                      <a:pt x="126" y="64"/>
                      <a:pt x="131" y="64"/>
                    </a:cubicBezTo>
                    <a:cubicBezTo>
                      <a:pt x="150" y="67"/>
                      <a:pt x="172" y="69"/>
                      <a:pt x="190" y="72"/>
                    </a:cubicBezTo>
                    <a:moveTo>
                      <a:pt x="227" y="112"/>
                    </a:moveTo>
                    <a:cubicBezTo>
                      <a:pt x="227" y="101"/>
                      <a:pt x="226" y="91"/>
                      <a:pt x="223" y="82"/>
                    </a:cubicBezTo>
                    <a:cubicBezTo>
                      <a:pt x="222" y="82"/>
                      <a:pt x="222" y="82"/>
                      <a:pt x="222" y="82"/>
                    </a:cubicBezTo>
                    <a:cubicBezTo>
                      <a:pt x="200" y="83"/>
                      <a:pt x="184" y="85"/>
                      <a:pt x="163" y="87"/>
                    </a:cubicBezTo>
                    <a:cubicBezTo>
                      <a:pt x="150" y="87"/>
                      <a:pt x="134" y="92"/>
                      <a:pt x="127" y="103"/>
                    </a:cubicBezTo>
                    <a:cubicBezTo>
                      <a:pt x="120" y="114"/>
                      <a:pt x="120" y="129"/>
                      <a:pt x="121" y="141"/>
                    </a:cubicBezTo>
                    <a:cubicBezTo>
                      <a:pt x="125" y="171"/>
                      <a:pt x="128" y="193"/>
                      <a:pt x="145" y="219"/>
                    </a:cubicBezTo>
                    <a:cubicBezTo>
                      <a:pt x="145" y="219"/>
                      <a:pt x="145" y="219"/>
                      <a:pt x="145" y="219"/>
                    </a:cubicBezTo>
                    <a:cubicBezTo>
                      <a:pt x="192" y="206"/>
                      <a:pt x="227" y="163"/>
                      <a:pt x="227" y="112"/>
                    </a:cubicBezTo>
                  </a:path>
                </a:pathLst>
              </a:custGeom>
              <a:solidFill>
                <a:srgbClr val="007626"/>
              </a:solidFill>
              <a:ln w="9525">
                <a:noFill/>
                <a:round/>
                <a:headEnd/>
                <a:tailEnd/>
              </a:ln>
            </p:spPr>
            <p:txBody>
              <a:bodyPr vert="horz" wrap="square" lIns="91440" tIns="45720" rIns="91440" bIns="45720" numCol="1" anchor="t" anchorCtr="0" compatLnSpc="1">
                <a:prstTxWarp prst="textNoShape">
                  <a:avLst/>
                </a:prstTxWarp>
              </a:bodyPr>
              <a:lstStyle/>
              <a:p>
                <a:endParaRPr lang="de-DE" sz="11618"/>
              </a:p>
            </p:txBody>
          </p:sp>
        </p:grpSp>
      </p:grpSp>
      <p:pic>
        <p:nvPicPr>
          <p:cNvPr id="14" name="Grafik 13">
            <a:extLst>
              <a:ext uri="{FF2B5EF4-FFF2-40B4-BE49-F238E27FC236}">
                <a16:creationId xmlns:a16="http://schemas.microsoft.com/office/drawing/2014/main" id="{8CB85C9F-33DC-4425-B969-165E722AD4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0000" y="3771611"/>
            <a:ext cx="2160000" cy="243118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15.05.2024</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0" r:id="rId4"/>
    <p:sldLayoutId id="2147483661" r:id="rId5"/>
    <p:sldLayoutId id="2147483662" r:id="rId6"/>
    <p:sldLayoutId id="2147483663" r:id="rId7"/>
    <p:sldLayoutId id="2147483664" r:id="rId8"/>
    <p:sldLayoutId id="2147483665" r:id="rId9"/>
  </p:sldLayoutIdLst>
  <p:hf hdr="0"/>
  <p:txStyles>
    <p:title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15.05.2024</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929959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hf hdr="0"/>
  <p:txStyles>
    <p:titleStyle>
      <a:lvl1pPr algn="l" defTabSz="914400" rtl="0" eaLnBrk="1" latinLnBrk="0" hangingPunct="1">
        <a:spcBef>
          <a:spcPct val="0"/>
        </a:spcBef>
        <a:buNone/>
        <a:defRPr sz="2300" b="1" kern="1200">
          <a:solidFill>
            <a:schemeClr val="accent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1"/>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15.05.2024</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440818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hf hdr="0"/>
  <p:txStyles>
    <p:titleStyle>
      <a:lvl1pPr algn="l" defTabSz="914400" rtl="0" eaLnBrk="1" latinLnBrk="0" hangingPunct="1">
        <a:spcBef>
          <a:spcPct val="0"/>
        </a:spcBef>
        <a:buNone/>
        <a:defRPr sz="2300" b="1" kern="1200">
          <a:solidFill>
            <a:schemeClr val="accent5"/>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6"/>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15.05.2024</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93119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Lst>
  <p:hf hdr="0"/>
  <p:txStyles>
    <p:titleStyle>
      <a:lvl1pPr algn="l" defTabSz="914400" rtl="0" eaLnBrk="1" latinLnBrk="0" hangingPunct="1">
        <a:spcBef>
          <a:spcPct val="0"/>
        </a:spcBef>
        <a:buNone/>
        <a:defRPr sz="2300" b="1" kern="1200">
          <a:solidFill>
            <a:schemeClr val="accent4"/>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accent4"/>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Rectangle 5"/>
          <p:cNvSpPr>
            <a:spLocks noChangeArrowheads="1"/>
          </p:cNvSpPr>
          <p:nvPr userDrawn="1"/>
        </p:nvSpPr>
        <p:spPr bwMode="auto">
          <a:xfrm>
            <a:off x="-2116" y="-3175"/>
            <a:ext cx="12187767" cy="6858000"/>
          </a:xfrm>
          <a:prstGeom prst="rect">
            <a:avLst/>
          </a:prstGeom>
          <a:solidFill>
            <a:srgbClr val="F0F1F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27" name="AutoShape 3"/>
          <p:cNvSpPr>
            <a:spLocks noChangeAspect="1" noChangeArrowheads="1" noTextEdit="1"/>
          </p:cNvSpPr>
          <p:nvPr userDrawn="1"/>
        </p:nvSpPr>
        <p:spPr bwMode="auto">
          <a:xfrm>
            <a:off x="2119" y="0"/>
            <a:ext cx="12187767"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0" name="Rectangle 6"/>
          <p:cNvSpPr>
            <a:spLocks noChangeArrowheads="1"/>
          </p:cNvSpPr>
          <p:nvPr userDrawn="1"/>
        </p:nvSpPr>
        <p:spPr bwMode="auto">
          <a:xfrm>
            <a:off x="179919" y="180000"/>
            <a:ext cx="11833200" cy="6565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800"/>
          </a:p>
        </p:txBody>
      </p:sp>
      <p:sp>
        <p:nvSpPr>
          <p:cNvPr id="1031" name="Freeform 7"/>
          <p:cNvSpPr>
            <a:spLocks/>
          </p:cNvSpPr>
          <p:nvPr userDrawn="1"/>
        </p:nvSpPr>
        <p:spPr bwMode="auto">
          <a:xfrm>
            <a:off x="2119" y="6594478"/>
            <a:ext cx="12187767" cy="263525"/>
          </a:xfrm>
          <a:custGeom>
            <a:avLst/>
            <a:gdLst/>
            <a:ahLst/>
            <a:cxnLst>
              <a:cxn ang="0">
                <a:pos x="0" y="0"/>
              </a:cxn>
              <a:cxn ang="0">
                <a:pos x="0" y="82"/>
              </a:cxn>
              <a:cxn ang="0">
                <a:pos x="0" y="166"/>
              </a:cxn>
              <a:cxn ang="0">
                <a:pos x="5758" y="166"/>
              </a:cxn>
              <a:cxn ang="0">
                <a:pos x="5758" y="0"/>
              </a:cxn>
              <a:cxn ang="0">
                <a:pos x="0" y="0"/>
              </a:cxn>
            </a:cxnLst>
            <a:rect l="0" t="0" r="r" b="b"/>
            <a:pathLst>
              <a:path w="5758" h="166">
                <a:moveTo>
                  <a:pt x="0" y="0"/>
                </a:moveTo>
                <a:lnTo>
                  <a:pt x="0" y="82"/>
                </a:lnTo>
                <a:lnTo>
                  <a:pt x="0" y="166"/>
                </a:lnTo>
                <a:lnTo>
                  <a:pt x="5758" y="166"/>
                </a:lnTo>
                <a:lnTo>
                  <a:pt x="5758" y="0"/>
                </a:lnTo>
                <a:lnTo>
                  <a:pt x="0" y="0"/>
                </a:lnTo>
                <a:close/>
              </a:path>
            </a:pathLst>
          </a:custGeom>
          <a:solidFill>
            <a:srgbClr val="4B4B4D"/>
          </a:solidFill>
          <a:ln w="9525">
            <a:noFill/>
            <a:round/>
            <a:headEnd/>
            <a:tailEnd/>
          </a:ln>
        </p:spPr>
        <p:txBody>
          <a:bodyPr vert="horz" wrap="square" lIns="91440" tIns="45720" rIns="91440" bIns="45720" numCol="1" anchor="t" anchorCtr="0" compatLnSpc="1">
            <a:prstTxWarp prst="textNoShape">
              <a:avLst/>
            </a:prstTxWarp>
          </a:bodyPr>
          <a:lstStyle/>
          <a:p>
            <a:endParaRPr lang="de-DE" sz="1800">
              <a:latin typeface="Calibri" panose="020F0502020204030204" pitchFamily="34" charset="0"/>
            </a:endParaRPr>
          </a:p>
        </p:txBody>
      </p:sp>
      <p:sp>
        <p:nvSpPr>
          <p:cNvPr id="2" name="Titelplatzhalter 1"/>
          <p:cNvSpPr>
            <a:spLocks noGrp="1"/>
          </p:cNvSpPr>
          <p:nvPr userDrawn="1">
            <p:ph type="title"/>
          </p:nvPr>
        </p:nvSpPr>
        <p:spPr>
          <a:xfrm>
            <a:off x="551999" y="473828"/>
            <a:ext cx="11040000" cy="608215"/>
          </a:xfrm>
          <a:prstGeom prst="rect">
            <a:avLst/>
          </a:prstGeom>
        </p:spPr>
        <p:txBody>
          <a:bodyPr vert="horz" lIns="0" tIns="0" rIns="0" bIns="0" rtlCol="0" anchor="b" anchorCtr="0">
            <a:normAutofit/>
          </a:bodyPr>
          <a:lstStyle/>
          <a:p>
            <a:r>
              <a:rPr lang="de-DE" dirty="0"/>
              <a:t>Titelmasterformat durch Klicken bearbeiten</a:t>
            </a:r>
          </a:p>
        </p:txBody>
      </p:sp>
      <p:sp>
        <p:nvSpPr>
          <p:cNvPr id="4" name="Datumsplatzhalter 3"/>
          <p:cNvSpPr>
            <a:spLocks noGrp="1"/>
          </p:cNvSpPr>
          <p:nvPr userDrawn="1">
            <p:ph type="dt" sz="half" idx="2"/>
          </p:nvPr>
        </p:nvSpPr>
        <p:spPr>
          <a:xfrm>
            <a:off x="554567" y="6597353"/>
            <a:ext cx="864000"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fld id="{328FADDF-B41C-4C2C-B2E8-5A9E3930148C}" type="datetime1">
              <a:rPr lang="de-DE" smtClean="0"/>
              <a:pPr/>
              <a:t>15.05.2024</a:t>
            </a:fld>
            <a:endParaRPr lang="de-DE" dirty="0"/>
          </a:p>
        </p:txBody>
      </p:sp>
      <p:sp>
        <p:nvSpPr>
          <p:cNvPr id="5" name="Fußzeilenplatzhalter 4"/>
          <p:cNvSpPr>
            <a:spLocks noGrp="1"/>
          </p:cNvSpPr>
          <p:nvPr userDrawn="1">
            <p:ph type="ftr" sz="quarter" idx="3"/>
          </p:nvPr>
        </p:nvSpPr>
        <p:spPr>
          <a:xfrm>
            <a:off x="1418567" y="6597353"/>
            <a:ext cx="8956717" cy="260648"/>
          </a:xfrm>
          <a:prstGeom prst="rect">
            <a:avLst/>
          </a:prstGeom>
        </p:spPr>
        <p:txBody>
          <a:bodyPr vert="horz" lIns="0" tIns="0" rIns="0" bIns="0" rtlCol="0" anchor="ctr"/>
          <a:lstStyle>
            <a:lvl1pPr algn="l">
              <a:defRPr sz="1200">
                <a:solidFill>
                  <a:schemeClr val="bg1"/>
                </a:solidFill>
                <a:latin typeface="Calibri" panose="020F0502020204030204" pitchFamily="34" charset="0"/>
              </a:defRPr>
            </a:lvl1pPr>
          </a:lstStyle>
          <a:p>
            <a:r>
              <a:rPr lang="de-DE" dirty="0"/>
              <a:t>/ Hier steht der Veranstaltungstitel in 12 Punkt</a:t>
            </a:r>
          </a:p>
        </p:txBody>
      </p:sp>
      <p:sp>
        <p:nvSpPr>
          <p:cNvPr id="6" name="Foliennummernplatzhalter 5"/>
          <p:cNvSpPr>
            <a:spLocks noGrp="1"/>
          </p:cNvSpPr>
          <p:nvPr userDrawn="1">
            <p:ph type="sldNum" sz="quarter" idx="4"/>
          </p:nvPr>
        </p:nvSpPr>
        <p:spPr>
          <a:xfrm>
            <a:off x="10822693" y="6597353"/>
            <a:ext cx="743017" cy="260648"/>
          </a:xfrm>
          <a:prstGeom prst="rect">
            <a:avLst/>
          </a:prstGeom>
        </p:spPr>
        <p:txBody>
          <a:bodyPr vert="horz" lIns="0" tIns="0" rIns="0" bIns="0" rtlCol="0" anchor="ctr"/>
          <a:lstStyle>
            <a:lvl1pPr algn="r">
              <a:defRPr sz="1200">
                <a:solidFill>
                  <a:schemeClr val="bg1"/>
                </a:solidFill>
                <a:latin typeface="Calibri" panose="020F0502020204030204" pitchFamily="34" charset="0"/>
              </a:defRPr>
            </a:lvl1pPr>
          </a:lstStyle>
          <a:p>
            <a:fld id="{4F0D2E71-061B-4E4D-BF94-C6A9FAAAA5EA}" type="slidenum">
              <a:rPr lang="de-DE" smtClean="0"/>
              <a:pPr/>
              <a:t>‹Nr.›</a:t>
            </a:fld>
            <a:endParaRPr lang="de-DE" dirty="0"/>
          </a:p>
        </p:txBody>
      </p:sp>
      <p:sp>
        <p:nvSpPr>
          <p:cNvPr id="19" name="Rechteck 18"/>
          <p:cNvSpPr/>
          <p:nvPr userDrawn="1"/>
        </p:nvSpPr>
        <p:spPr>
          <a:xfrm>
            <a:off x="0" y="312741"/>
            <a:ext cx="177600" cy="734637"/>
          </a:xfrm>
          <a:prstGeom prst="rect">
            <a:avLst/>
          </a:prstGeom>
          <a:solidFill>
            <a:srgbClr val="830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Calibri" panose="020F0502020204030204" pitchFamily="34" charset="0"/>
            </a:endParaRPr>
          </a:p>
        </p:txBody>
      </p:sp>
      <p:sp>
        <p:nvSpPr>
          <p:cNvPr id="3" name="Textplatzhalter 2"/>
          <p:cNvSpPr>
            <a:spLocks noGrp="1"/>
          </p:cNvSpPr>
          <p:nvPr>
            <p:ph type="body" idx="1"/>
          </p:nvPr>
        </p:nvSpPr>
        <p:spPr>
          <a:xfrm>
            <a:off x="552000" y="1497600"/>
            <a:ext cx="11040000" cy="48672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996334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hdr="0"/>
  <p:txStyles>
    <p:titleStyle>
      <a:lvl1pPr algn="l" defTabSz="914400" rtl="0" eaLnBrk="1" latinLnBrk="0" hangingPunct="1">
        <a:spcBef>
          <a:spcPct val="0"/>
        </a:spcBef>
        <a:buNone/>
        <a:defRPr sz="2300" b="1" kern="1200">
          <a:solidFill>
            <a:srgbClr val="CE1F5E"/>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tabLst/>
        <a:defRPr kumimoji="0" lang="de-DE" sz="1500" b="1" i="0" u="none" strike="noStrike" kern="1200" cap="all" spc="0" normalizeH="0" baseline="0" noProof="0" dirty="0" smtClean="0">
          <a:ln>
            <a:noFill/>
          </a:ln>
          <a:solidFill>
            <a:schemeClr val="tx1"/>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rgbClr val="CE1F5E"/>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5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en-US" dirty="0"/>
              <a:t>German heating transformation policy explained – how are social issues addressed?</a:t>
            </a:r>
            <a:endParaRPr lang="de-DE" dirty="0"/>
          </a:p>
        </p:txBody>
      </p:sp>
      <p:sp>
        <p:nvSpPr>
          <p:cNvPr id="3" name="Titel 2"/>
          <p:cNvSpPr>
            <a:spLocks noGrp="1"/>
          </p:cNvSpPr>
          <p:nvPr>
            <p:ph type="title"/>
          </p:nvPr>
        </p:nvSpPr>
        <p:spPr/>
        <p:txBody>
          <a:bodyPr/>
          <a:lstStyle/>
          <a:p>
            <a:r>
              <a:rPr lang="de-DE" dirty="0"/>
              <a:t>2. Deutsch-Polnisches Energiewendeforum</a:t>
            </a:r>
          </a:p>
        </p:txBody>
      </p:sp>
      <p:sp>
        <p:nvSpPr>
          <p:cNvPr id="4" name="Textplatzhalter 3"/>
          <p:cNvSpPr>
            <a:spLocks noGrp="1"/>
          </p:cNvSpPr>
          <p:nvPr>
            <p:ph type="body" sz="quarter" idx="10"/>
          </p:nvPr>
        </p:nvSpPr>
        <p:spPr/>
        <p:txBody>
          <a:bodyPr/>
          <a:lstStyle/>
          <a:p>
            <a:r>
              <a:rPr lang="de-DE" dirty="0"/>
              <a:t>Carla Vollmer</a:t>
            </a:r>
          </a:p>
          <a:p>
            <a:r>
              <a:rPr lang="de-DE" dirty="0"/>
              <a:t>Fachgebiet V 1.3 - Erneuerbare Energien</a:t>
            </a:r>
          </a:p>
          <a:p>
            <a:endParaRPr lang="de-DE" dirty="0"/>
          </a:p>
        </p:txBody>
      </p:sp>
    </p:spTree>
    <p:extLst>
      <p:ext uri="{BB962C8B-B14F-4D97-AF65-F5344CB8AC3E}">
        <p14:creationId xmlns:p14="http://schemas.microsoft.com/office/powerpoint/2010/main" val="13139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Outline</a:t>
            </a:r>
          </a:p>
        </p:txBody>
      </p:sp>
      <p:sp>
        <p:nvSpPr>
          <p:cNvPr id="3" name="Inhaltsplatzhalter 2"/>
          <p:cNvSpPr>
            <a:spLocks noGrp="1"/>
          </p:cNvSpPr>
          <p:nvPr>
            <p:ph idx="1"/>
          </p:nvPr>
        </p:nvSpPr>
        <p:spPr/>
        <p:txBody>
          <a:bodyPr/>
          <a:lstStyle/>
          <a:p>
            <a:r>
              <a:rPr lang="de-DE" dirty="0"/>
              <a:t>1	</a:t>
            </a:r>
            <a:r>
              <a:rPr lang="de-DE" dirty="0" err="1"/>
              <a:t>Renewable</a:t>
            </a:r>
            <a:r>
              <a:rPr lang="de-DE" dirty="0"/>
              <a:t> </a:t>
            </a:r>
            <a:r>
              <a:rPr lang="de-DE" dirty="0" err="1"/>
              <a:t>Heating</a:t>
            </a:r>
            <a:r>
              <a:rPr lang="de-DE" dirty="0"/>
              <a:t> in Germany – Status Quo</a:t>
            </a:r>
          </a:p>
          <a:p>
            <a:endParaRPr lang="de-DE" dirty="0"/>
          </a:p>
          <a:p>
            <a:r>
              <a:rPr lang="de-DE" dirty="0"/>
              <a:t>2	Support </a:t>
            </a:r>
            <a:r>
              <a:rPr lang="de-DE" dirty="0" err="1"/>
              <a:t>systems</a:t>
            </a:r>
            <a:r>
              <a:rPr lang="de-DE" dirty="0"/>
              <a:t> </a:t>
            </a:r>
            <a:r>
              <a:rPr lang="de-DE" dirty="0" err="1"/>
              <a:t>for</a:t>
            </a:r>
            <a:r>
              <a:rPr lang="de-DE" dirty="0"/>
              <a:t> </a:t>
            </a:r>
            <a:r>
              <a:rPr lang="de-DE" dirty="0" err="1"/>
              <a:t>the</a:t>
            </a:r>
            <a:r>
              <a:rPr lang="de-DE" dirty="0"/>
              <a:t> roll-out </a:t>
            </a:r>
            <a:r>
              <a:rPr lang="de-DE" dirty="0" err="1"/>
              <a:t>of</a:t>
            </a:r>
            <a:r>
              <a:rPr lang="de-DE" dirty="0"/>
              <a:t> </a:t>
            </a:r>
            <a:r>
              <a:rPr lang="de-DE" dirty="0" err="1"/>
              <a:t>renewable</a:t>
            </a:r>
            <a:r>
              <a:rPr lang="de-DE" dirty="0"/>
              <a:t> </a:t>
            </a:r>
            <a:r>
              <a:rPr lang="de-DE" dirty="0" err="1"/>
              <a:t>heat</a:t>
            </a:r>
            <a:r>
              <a:rPr lang="de-DE" dirty="0"/>
              <a:t> and social </a:t>
            </a:r>
            <a:r>
              <a:rPr lang="de-DE" dirty="0" err="1"/>
              <a:t>responsibility</a:t>
            </a:r>
            <a:endParaRPr lang="de-DE" dirty="0"/>
          </a:p>
          <a:p>
            <a:pPr lvl="2"/>
            <a:r>
              <a:rPr lang="de-DE" dirty="0"/>
              <a:t>2.1	Heat </a:t>
            </a:r>
            <a:r>
              <a:rPr lang="de-DE" dirty="0" err="1"/>
              <a:t>Planning</a:t>
            </a:r>
            <a:r>
              <a:rPr lang="de-DE" dirty="0"/>
              <a:t> Act</a:t>
            </a:r>
          </a:p>
          <a:p>
            <a:pPr lvl="2"/>
            <a:r>
              <a:rPr lang="de-DE" dirty="0"/>
              <a:t>2.2	Building Energy Act</a:t>
            </a:r>
          </a:p>
          <a:p>
            <a:pPr lvl="2"/>
            <a:r>
              <a:rPr lang="de-DE" dirty="0"/>
              <a:t>2.3 	</a:t>
            </a:r>
            <a:r>
              <a:rPr lang="de-DE" dirty="0" err="1"/>
              <a:t>Social</a:t>
            </a:r>
            <a:r>
              <a:rPr lang="de-DE" dirty="0"/>
              <a:t> </a:t>
            </a:r>
            <a:r>
              <a:rPr lang="de-DE" dirty="0" err="1"/>
              <a:t>component</a:t>
            </a:r>
            <a:r>
              <a:rPr lang="de-DE" dirty="0"/>
              <a:t> in the support </a:t>
            </a:r>
            <a:r>
              <a:rPr lang="de-DE" dirty="0" err="1"/>
              <a:t>systems</a:t>
            </a:r>
            <a:r>
              <a:rPr lang="de-DE" dirty="0"/>
              <a:t> for the roll-out </a:t>
            </a:r>
            <a:r>
              <a:rPr lang="de-DE" dirty="0" err="1"/>
              <a:t>of</a:t>
            </a:r>
            <a:r>
              <a:rPr lang="de-DE" dirty="0"/>
              <a:t> </a:t>
            </a:r>
            <a:r>
              <a:rPr lang="de-DE" dirty="0" err="1"/>
              <a:t>renewable</a:t>
            </a:r>
            <a:r>
              <a:rPr lang="de-DE" dirty="0"/>
              <a:t> </a:t>
            </a:r>
            <a:r>
              <a:rPr lang="de-DE" dirty="0" err="1"/>
              <a:t>heat</a:t>
            </a:r>
            <a:endParaRPr lang="de-DE" dirty="0"/>
          </a:p>
          <a:p>
            <a:pPr lvl="2"/>
            <a:r>
              <a:rPr lang="de-DE" dirty="0"/>
              <a:t>2.4	</a:t>
            </a:r>
            <a:r>
              <a:rPr lang="de-DE" dirty="0" err="1"/>
              <a:t>Social</a:t>
            </a:r>
            <a:r>
              <a:rPr lang="de-DE" dirty="0"/>
              <a:t> </a:t>
            </a:r>
            <a:r>
              <a:rPr lang="de-DE" dirty="0" err="1"/>
              <a:t>dimension</a:t>
            </a:r>
            <a:r>
              <a:rPr lang="de-DE" dirty="0"/>
              <a:t>/ </a:t>
            </a:r>
            <a:r>
              <a:rPr lang="de-DE" dirty="0" err="1"/>
              <a:t>aspects</a:t>
            </a:r>
            <a:r>
              <a:rPr lang="de-DE" dirty="0"/>
              <a:t> </a:t>
            </a:r>
            <a:r>
              <a:rPr lang="de-DE" dirty="0" err="1"/>
              <a:t>of</a:t>
            </a:r>
            <a:r>
              <a:rPr lang="de-DE" dirty="0"/>
              <a:t> CO2 </a:t>
            </a:r>
            <a:r>
              <a:rPr lang="de-DE" dirty="0" err="1"/>
              <a:t>pricing</a:t>
            </a:r>
            <a:r>
              <a:rPr lang="de-DE" dirty="0"/>
              <a:t> in Germany</a:t>
            </a:r>
          </a:p>
          <a:p>
            <a:pPr lvl="2"/>
            <a:endParaRPr lang="de-DE" dirty="0"/>
          </a:p>
          <a:p>
            <a:pPr lvl="1"/>
            <a:r>
              <a:rPr lang="de-DE" b="1" dirty="0"/>
              <a:t>3  UBA RECOMMENDATIONS FOR THE IMPLEMENTATION OF SUPPORT PROGRAMMES FOR VULNERABLE HOUSEHOLDS</a:t>
            </a:r>
          </a:p>
          <a:p>
            <a:pPr lvl="1"/>
            <a:endParaRPr lang="de-DE" dirty="0"/>
          </a:p>
        </p:txBody>
      </p:sp>
      <p:sp>
        <p:nvSpPr>
          <p:cNvPr id="7" name="Datumsplatzhalter 6"/>
          <p:cNvSpPr>
            <a:spLocks noGrp="1"/>
          </p:cNvSpPr>
          <p:nvPr>
            <p:ph type="dt" sz="half" idx="10"/>
          </p:nvPr>
        </p:nvSpPr>
        <p:spPr/>
        <p:txBody>
          <a:bodyPr/>
          <a:lstStyle/>
          <a:p>
            <a:fld id="{400F1157-C0D1-43A0-8EE2-34A05D30BA1D}" type="datetime1">
              <a:rPr lang="de-DE" smtClean="0"/>
              <a:pPr/>
              <a:t>15.05.2024</a:t>
            </a:fld>
            <a:endParaRPr lang="de-DE"/>
          </a:p>
        </p:txBody>
      </p:sp>
      <p:sp>
        <p:nvSpPr>
          <p:cNvPr id="6" name="Fußzeilenplatzhalter 5"/>
          <p:cNvSpPr>
            <a:spLocks noGrp="1"/>
          </p:cNvSpPr>
          <p:nvPr>
            <p:ph type="ftr" sz="quarter" idx="11"/>
          </p:nvPr>
        </p:nvSpPr>
        <p:spPr/>
        <p:txBody>
          <a:bodyPr/>
          <a:lstStyle/>
          <a:p>
            <a:r>
              <a:rPr lang="de-DE" dirty="0"/>
              <a:t>/ 2. Deutsch-Polnisches Energiewendeforum </a:t>
            </a:r>
          </a:p>
        </p:txBody>
      </p:sp>
      <p:sp>
        <p:nvSpPr>
          <p:cNvPr id="5" name="Foliennummernplatzhalter 4"/>
          <p:cNvSpPr>
            <a:spLocks noGrp="1"/>
          </p:cNvSpPr>
          <p:nvPr>
            <p:ph type="sldNum" sz="quarter" idx="12"/>
          </p:nvPr>
        </p:nvSpPr>
        <p:spPr/>
        <p:txBody>
          <a:bodyPr/>
          <a:lstStyle/>
          <a:p>
            <a:fld id="{4F0D2E71-061B-4E4D-BF94-C6A9FAAAA5EA}" type="slidenum">
              <a:rPr lang="de-DE" smtClean="0"/>
              <a:pPr/>
              <a:t>2</a:t>
            </a:fld>
            <a:endParaRPr lang="de-DE"/>
          </a:p>
        </p:txBody>
      </p:sp>
      <p:sp>
        <p:nvSpPr>
          <p:cNvPr id="4" name="Textplatzhalter 3"/>
          <p:cNvSpPr>
            <a:spLocks noGrp="1"/>
          </p:cNvSpPr>
          <p:nvPr>
            <p:ph type="body" sz="quarter" idx="13"/>
          </p:nvPr>
        </p:nvSpPr>
        <p:spPr/>
        <p:txBody>
          <a:bodyPr/>
          <a:lstStyle/>
          <a:p>
            <a:r>
              <a:rPr lang="en-US" dirty="0"/>
              <a:t>German heating transformation policy explained – how are social issues addressed?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28B85-E6C9-4862-9996-808FDF83CE04}"/>
              </a:ext>
            </a:extLst>
          </p:cNvPr>
          <p:cNvSpPr>
            <a:spLocks noGrp="1"/>
          </p:cNvSpPr>
          <p:nvPr>
            <p:ph type="title"/>
          </p:nvPr>
        </p:nvSpPr>
        <p:spPr/>
        <p:txBody>
          <a:bodyPr/>
          <a:lstStyle/>
          <a:p>
            <a:r>
              <a:rPr lang="de-DE" dirty="0" err="1"/>
              <a:t>Renewable</a:t>
            </a:r>
            <a:r>
              <a:rPr lang="de-DE" dirty="0"/>
              <a:t> </a:t>
            </a:r>
            <a:r>
              <a:rPr lang="de-DE" dirty="0" err="1"/>
              <a:t>Heating</a:t>
            </a:r>
            <a:r>
              <a:rPr lang="de-DE" dirty="0"/>
              <a:t> in Germany – Status Quo</a:t>
            </a:r>
          </a:p>
        </p:txBody>
      </p:sp>
      <p:sp>
        <p:nvSpPr>
          <p:cNvPr id="4" name="Datumsplatzhalter 3">
            <a:extLst>
              <a:ext uri="{FF2B5EF4-FFF2-40B4-BE49-F238E27FC236}">
                <a16:creationId xmlns:a16="http://schemas.microsoft.com/office/drawing/2014/main" id="{5553F5A1-0EBD-4849-B9C7-AE1DDDC3F0ED}"/>
              </a:ext>
            </a:extLst>
          </p:cNvPr>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a:extLst>
              <a:ext uri="{FF2B5EF4-FFF2-40B4-BE49-F238E27FC236}">
                <a16:creationId xmlns:a16="http://schemas.microsoft.com/office/drawing/2014/main" id="{9B8EF0B8-CDF3-4BA0-B077-F84103115FBE}"/>
              </a:ext>
            </a:extLst>
          </p:cNvPr>
          <p:cNvSpPr>
            <a:spLocks noGrp="1"/>
          </p:cNvSpPr>
          <p:nvPr>
            <p:ph type="ftr" sz="quarter" idx="11"/>
          </p:nvPr>
        </p:nvSpPr>
        <p:spPr/>
        <p:txBody>
          <a:bodyPr/>
          <a:lstStyle/>
          <a:p>
            <a:r>
              <a:rPr lang="de-DE" dirty="0"/>
              <a:t>/ 2. Deutsch-Polnisches Energiewendeforum </a:t>
            </a:r>
          </a:p>
        </p:txBody>
      </p:sp>
      <p:sp>
        <p:nvSpPr>
          <p:cNvPr id="6" name="Foliennummernplatzhalter 5">
            <a:extLst>
              <a:ext uri="{FF2B5EF4-FFF2-40B4-BE49-F238E27FC236}">
                <a16:creationId xmlns:a16="http://schemas.microsoft.com/office/drawing/2014/main" id="{321A70CD-7AB6-4485-AE3B-6684CE883B7F}"/>
              </a:ext>
            </a:extLst>
          </p:cNvPr>
          <p:cNvSpPr>
            <a:spLocks noGrp="1"/>
          </p:cNvSpPr>
          <p:nvPr>
            <p:ph type="sldNum" sz="quarter" idx="12"/>
          </p:nvPr>
        </p:nvSpPr>
        <p:spPr/>
        <p:txBody>
          <a:bodyPr/>
          <a:lstStyle/>
          <a:p>
            <a:fld id="{4F0D2E71-061B-4E4D-BF94-C6A9FAAAA5EA}" type="slidenum">
              <a:rPr lang="de-DE" smtClean="0"/>
              <a:pPr/>
              <a:t>3</a:t>
            </a:fld>
            <a:endParaRPr lang="de-DE"/>
          </a:p>
        </p:txBody>
      </p:sp>
      <p:sp>
        <p:nvSpPr>
          <p:cNvPr id="7" name="Textplatzhalter 6">
            <a:extLst>
              <a:ext uri="{FF2B5EF4-FFF2-40B4-BE49-F238E27FC236}">
                <a16:creationId xmlns:a16="http://schemas.microsoft.com/office/drawing/2014/main" id="{89604C80-CD99-48E4-876F-22FA63607C31}"/>
              </a:ext>
            </a:extLst>
          </p:cNvPr>
          <p:cNvSpPr>
            <a:spLocks noGrp="1"/>
          </p:cNvSpPr>
          <p:nvPr>
            <p:ph type="body" sz="quarter" idx="13"/>
          </p:nvPr>
        </p:nvSpPr>
        <p:spPr/>
        <p:txBody>
          <a:bodyPr/>
          <a:lstStyle/>
          <a:p>
            <a:r>
              <a:rPr lang="en-US" dirty="0"/>
              <a:t>German heating transformation policy explained – how are social issues addressed?</a:t>
            </a:r>
          </a:p>
          <a:p>
            <a:endParaRPr lang="de-DE" dirty="0"/>
          </a:p>
        </p:txBody>
      </p:sp>
      <p:sp>
        <p:nvSpPr>
          <p:cNvPr id="11" name="Textplatzhalter 10">
            <a:extLst>
              <a:ext uri="{FF2B5EF4-FFF2-40B4-BE49-F238E27FC236}">
                <a16:creationId xmlns:a16="http://schemas.microsoft.com/office/drawing/2014/main" id="{125C279A-B683-469D-8A4F-E934ACC6C398}"/>
              </a:ext>
            </a:extLst>
          </p:cNvPr>
          <p:cNvSpPr>
            <a:spLocks noGrp="1"/>
          </p:cNvSpPr>
          <p:nvPr>
            <p:ph type="body" sz="quarter" idx="14"/>
          </p:nvPr>
        </p:nvSpPr>
        <p:spPr/>
        <p:txBody>
          <a:bodyPr/>
          <a:lstStyle/>
          <a:p>
            <a:r>
              <a:rPr lang="en-US" dirty="0">
                <a:sym typeface="Wingdings" panose="05000000000000000000" pitchFamily="2" charset="2"/>
              </a:rPr>
              <a:t> </a:t>
            </a:r>
            <a:r>
              <a:rPr lang="en-US" dirty="0"/>
              <a:t>The share of renewable energy sources in final energy consumption for heating and cooling increased in </a:t>
            </a:r>
            <a:r>
              <a:rPr lang="en-US" b="1" dirty="0"/>
              <a:t>2023</a:t>
            </a:r>
            <a:r>
              <a:rPr lang="en-US" dirty="0"/>
              <a:t>, reaching </a:t>
            </a:r>
            <a:r>
              <a:rPr lang="en-US" b="1" dirty="0"/>
              <a:t>18.8 % </a:t>
            </a:r>
            <a:r>
              <a:rPr lang="en-US" dirty="0"/>
              <a:t>after 17.5 % in 2022.</a:t>
            </a:r>
          </a:p>
        </p:txBody>
      </p:sp>
      <p:pic>
        <p:nvPicPr>
          <p:cNvPr id="9" name="Grafik 8">
            <a:extLst>
              <a:ext uri="{FF2B5EF4-FFF2-40B4-BE49-F238E27FC236}">
                <a16:creationId xmlns:a16="http://schemas.microsoft.com/office/drawing/2014/main" id="{803679CD-4B2F-4C52-B372-E8CBC264B7CA}"/>
              </a:ext>
            </a:extLst>
          </p:cNvPr>
          <p:cNvPicPr>
            <a:picLocks noChangeAspect="1"/>
          </p:cNvPicPr>
          <p:nvPr/>
        </p:nvPicPr>
        <p:blipFill>
          <a:blip r:embed="rId3"/>
          <a:stretch>
            <a:fillRect/>
          </a:stretch>
        </p:blipFill>
        <p:spPr>
          <a:xfrm>
            <a:off x="626290" y="1287277"/>
            <a:ext cx="7815749" cy="5310076"/>
          </a:xfrm>
          <a:prstGeom prst="rect">
            <a:avLst/>
          </a:prstGeom>
        </p:spPr>
      </p:pic>
    </p:spTree>
    <p:extLst>
      <p:ext uri="{BB962C8B-B14F-4D97-AF65-F5344CB8AC3E}">
        <p14:creationId xmlns:p14="http://schemas.microsoft.com/office/powerpoint/2010/main" val="383854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7425F01-7F97-43B6-ACFC-5C6EA29AA9DD}"/>
              </a:ext>
            </a:extLst>
          </p:cNvPr>
          <p:cNvPicPr>
            <a:picLocks noChangeAspect="1"/>
          </p:cNvPicPr>
          <p:nvPr/>
        </p:nvPicPr>
        <p:blipFill>
          <a:blip r:embed="rId3"/>
          <a:stretch>
            <a:fillRect/>
          </a:stretch>
        </p:blipFill>
        <p:spPr>
          <a:xfrm>
            <a:off x="218481" y="1052736"/>
            <a:ext cx="9136612" cy="5515312"/>
          </a:xfrm>
          <a:prstGeom prst="rect">
            <a:avLst/>
          </a:prstGeom>
        </p:spPr>
      </p:pic>
      <p:sp>
        <p:nvSpPr>
          <p:cNvPr id="2" name="Titel 1">
            <a:extLst>
              <a:ext uri="{FF2B5EF4-FFF2-40B4-BE49-F238E27FC236}">
                <a16:creationId xmlns:a16="http://schemas.microsoft.com/office/drawing/2014/main" id="{255C19DC-F9D7-4A9C-B1D9-F62EF9B4D42A}"/>
              </a:ext>
            </a:extLst>
          </p:cNvPr>
          <p:cNvSpPr>
            <a:spLocks noGrp="1"/>
          </p:cNvSpPr>
          <p:nvPr>
            <p:ph type="title"/>
          </p:nvPr>
        </p:nvSpPr>
        <p:spPr/>
        <p:txBody>
          <a:bodyPr/>
          <a:lstStyle/>
          <a:p>
            <a:r>
              <a:rPr lang="de-DE" dirty="0" err="1"/>
              <a:t>Renewable</a:t>
            </a:r>
            <a:r>
              <a:rPr lang="de-DE" dirty="0"/>
              <a:t> </a:t>
            </a:r>
            <a:r>
              <a:rPr lang="de-DE" dirty="0" err="1"/>
              <a:t>Heating</a:t>
            </a:r>
            <a:r>
              <a:rPr lang="de-DE" dirty="0"/>
              <a:t> in Germany – Status Quo</a:t>
            </a:r>
          </a:p>
        </p:txBody>
      </p:sp>
      <p:sp>
        <p:nvSpPr>
          <p:cNvPr id="4" name="Datumsplatzhalter 3">
            <a:extLst>
              <a:ext uri="{FF2B5EF4-FFF2-40B4-BE49-F238E27FC236}">
                <a16:creationId xmlns:a16="http://schemas.microsoft.com/office/drawing/2014/main" id="{D01FF39E-3BAB-48C4-BB80-1A43D1F03366}"/>
              </a:ext>
            </a:extLst>
          </p:cNvPr>
          <p:cNvSpPr>
            <a:spLocks noGrp="1"/>
          </p:cNvSpPr>
          <p:nvPr>
            <p:ph type="dt" sz="half" idx="10"/>
          </p:nvPr>
        </p:nvSpPr>
        <p:spPr/>
        <p:txBody>
          <a:bodyPr/>
          <a:lstStyle/>
          <a:p>
            <a:fld id="{568E74F8-1635-4AF7-9161-516E12687055}" type="datetime1">
              <a:rPr lang="de-DE" smtClean="0"/>
              <a:pPr/>
              <a:t>15.05.2024</a:t>
            </a:fld>
            <a:endParaRPr lang="de-DE"/>
          </a:p>
        </p:txBody>
      </p:sp>
      <p:sp>
        <p:nvSpPr>
          <p:cNvPr id="5" name="Fußzeilenplatzhalter 4">
            <a:extLst>
              <a:ext uri="{FF2B5EF4-FFF2-40B4-BE49-F238E27FC236}">
                <a16:creationId xmlns:a16="http://schemas.microsoft.com/office/drawing/2014/main" id="{2BEC5353-22B0-4603-98E8-CFACC8234C3A}"/>
              </a:ext>
            </a:extLst>
          </p:cNvPr>
          <p:cNvSpPr>
            <a:spLocks noGrp="1"/>
          </p:cNvSpPr>
          <p:nvPr>
            <p:ph type="ftr" sz="quarter" idx="11"/>
          </p:nvPr>
        </p:nvSpPr>
        <p:spPr/>
        <p:txBody>
          <a:bodyPr/>
          <a:lstStyle/>
          <a:p>
            <a:r>
              <a:rPr lang="de-DE" dirty="0"/>
              <a:t>/ 2. Deutsch-Polnisches Energiewendeforum </a:t>
            </a:r>
          </a:p>
        </p:txBody>
      </p:sp>
      <p:sp>
        <p:nvSpPr>
          <p:cNvPr id="6" name="Foliennummernplatzhalter 5">
            <a:extLst>
              <a:ext uri="{FF2B5EF4-FFF2-40B4-BE49-F238E27FC236}">
                <a16:creationId xmlns:a16="http://schemas.microsoft.com/office/drawing/2014/main" id="{4A67FE04-C4F4-4241-928F-B76365C02AC3}"/>
              </a:ext>
            </a:extLst>
          </p:cNvPr>
          <p:cNvSpPr>
            <a:spLocks noGrp="1"/>
          </p:cNvSpPr>
          <p:nvPr>
            <p:ph type="sldNum" sz="quarter" idx="12"/>
          </p:nvPr>
        </p:nvSpPr>
        <p:spPr/>
        <p:txBody>
          <a:bodyPr/>
          <a:lstStyle/>
          <a:p>
            <a:fld id="{4F0D2E71-061B-4E4D-BF94-C6A9FAAAA5EA}" type="slidenum">
              <a:rPr lang="de-DE" smtClean="0"/>
              <a:pPr/>
              <a:t>4</a:t>
            </a:fld>
            <a:endParaRPr lang="de-DE"/>
          </a:p>
        </p:txBody>
      </p:sp>
      <p:sp>
        <p:nvSpPr>
          <p:cNvPr id="7" name="Textplatzhalter 6">
            <a:extLst>
              <a:ext uri="{FF2B5EF4-FFF2-40B4-BE49-F238E27FC236}">
                <a16:creationId xmlns:a16="http://schemas.microsoft.com/office/drawing/2014/main" id="{A173D6CE-DCB6-421B-988E-2ACC047B2B28}"/>
              </a:ext>
            </a:extLst>
          </p:cNvPr>
          <p:cNvSpPr>
            <a:spLocks noGrp="1"/>
          </p:cNvSpPr>
          <p:nvPr>
            <p:ph type="body" sz="quarter" idx="13"/>
          </p:nvPr>
        </p:nvSpPr>
        <p:spPr/>
        <p:txBody>
          <a:bodyPr/>
          <a:lstStyle/>
          <a:p>
            <a:r>
              <a:rPr lang="en-US" dirty="0"/>
              <a:t>German heating transformation policy explained – how are social issues addressed?</a:t>
            </a:r>
          </a:p>
        </p:txBody>
      </p:sp>
      <p:sp>
        <p:nvSpPr>
          <p:cNvPr id="3" name="Textplatzhalter 2">
            <a:extLst>
              <a:ext uri="{FF2B5EF4-FFF2-40B4-BE49-F238E27FC236}">
                <a16:creationId xmlns:a16="http://schemas.microsoft.com/office/drawing/2014/main" id="{847337C8-9494-45D9-A05F-0762A99C75E3}"/>
              </a:ext>
            </a:extLst>
          </p:cNvPr>
          <p:cNvSpPr>
            <a:spLocks noGrp="1"/>
          </p:cNvSpPr>
          <p:nvPr>
            <p:ph type="body" sz="quarter" idx="14"/>
          </p:nvPr>
        </p:nvSpPr>
        <p:spPr>
          <a:xfrm>
            <a:off x="9355093" y="1497016"/>
            <a:ext cx="2238724" cy="4865687"/>
          </a:xfrm>
        </p:spPr>
        <p:txBody>
          <a:bodyPr/>
          <a:lstStyle/>
          <a:p>
            <a:r>
              <a:rPr lang="en-US" dirty="0">
                <a:sym typeface="Wingdings" panose="05000000000000000000" pitchFamily="2" charset="2"/>
              </a:rPr>
              <a:t> </a:t>
            </a:r>
            <a:r>
              <a:rPr lang="en-US" dirty="0"/>
              <a:t>The consumption of renewable heat increased only slightly from 203.3 billion kWh (2022) to </a:t>
            </a:r>
            <a:r>
              <a:rPr lang="en-US" b="1" dirty="0"/>
              <a:t>205.5 billion kWh (2023), </a:t>
            </a:r>
            <a:r>
              <a:rPr lang="en-US" dirty="0"/>
              <a:t>while the consumption of fossil fuels for heat fell significantly at the same time</a:t>
            </a:r>
          </a:p>
          <a:p>
            <a:endParaRPr lang="de-DE" dirty="0"/>
          </a:p>
        </p:txBody>
      </p:sp>
    </p:spTree>
    <p:extLst>
      <p:ext uri="{BB962C8B-B14F-4D97-AF65-F5344CB8AC3E}">
        <p14:creationId xmlns:p14="http://schemas.microsoft.com/office/powerpoint/2010/main" val="62643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20AC5-41B4-4392-9AEC-392BA335B5E4}"/>
              </a:ext>
            </a:extLst>
          </p:cNvPr>
          <p:cNvSpPr>
            <a:spLocks noGrp="1"/>
          </p:cNvSpPr>
          <p:nvPr>
            <p:ph type="title"/>
          </p:nvPr>
        </p:nvSpPr>
        <p:spPr/>
        <p:txBody>
          <a:bodyPr/>
          <a:lstStyle/>
          <a:p>
            <a:r>
              <a:rPr lang="en-GB" dirty="0"/>
              <a:t>Regulatory</a:t>
            </a:r>
            <a:r>
              <a:rPr lang="de-DE" dirty="0"/>
              <a:t> </a:t>
            </a:r>
            <a:r>
              <a:rPr lang="de-DE" dirty="0" err="1"/>
              <a:t>framework</a:t>
            </a:r>
            <a:endParaRPr lang="de-DE"/>
          </a:p>
        </p:txBody>
      </p:sp>
      <p:sp>
        <p:nvSpPr>
          <p:cNvPr id="3" name="Inhaltsplatzhalter 2">
            <a:extLst>
              <a:ext uri="{FF2B5EF4-FFF2-40B4-BE49-F238E27FC236}">
                <a16:creationId xmlns:a16="http://schemas.microsoft.com/office/drawing/2014/main" id="{92F1A58B-CFD1-4938-A65D-3CDF70C2CD7A}"/>
              </a:ext>
            </a:extLst>
          </p:cNvPr>
          <p:cNvSpPr>
            <a:spLocks noGrp="1"/>
          </p:cNvSpPr>
          <p:nvPr>
            <p:ph idx="1"/>
          </p:nvPr>
        </p:nvSpPr>
        <p:spPr>
          <a:xfrm>
            <a:off x="552000" y="1494000"/>
            <a:ext cx="10972800" cy="4525963"/>
          </a:xfrm>
        </p:spPr>
        <p:txBody>
          <a:bodyPr/>
          <a:lstStyle/>
          <a:p>
            <a:pPr marL="342900" indent="-342900">
              <a:buFont typeface="+mj-lt"/>
              <a:buAutoNum type="arabicPeriod"/>
            </a:pPr>
            <a:r>
              <a:rPr lang="de-DE" dirty="0"/>
              <a:t>Heat </a:t>
            </a:r>
            <a:r>
              <a:rPr lang="en-GB" dirty="0"/>
              <a:t>Planning</a:t>
            </a:r>
            <a:r>
              <a:rPr lang="de-DE" dirty="0"/>
              <a:t> Act (Kommunales Wärmeplanungsgesetz)</a:t>
            </a:r>
          </a:p>
          <a:p>
            <a:pPr marL="702900" lvl="2" indent="-342900">
              <a:buFont typeface="Arial" panose="020B0604020202020204" pitchFamily="34" charset="0"/>
              <a:buChar char="•"/>
            </a:pPr>
            <a:r>
              <a:rPr lang="en-GB" dirty="0">
                <a:sym typeface="Wingdings" panose="05000000000000000000" pitchFamily="2" charset="2"/>
              </a:rPr>
              <a:t> different deadlines to finish a heating plan according to the size of the municipality</a:t>
            </a:r>
          </a:p>
          <a:p>
            <a:pPr marL="702900" lvl="2" indent="-342900">
              <a:buFont typeface="Arial" panose="020B0604020202020204" pitchFamily="34" charset="0"/>
              <a:buChar char="•"/>
            </a:pPr>
            <a:r>
              <a:rPr lang="en-GB" dirty="0"/>
              <a:t>Municipalities up to 100.000 inhabitants until 30.06.2028</a:t>
            </a:r>
          </a:p>
          <a:p>
            <a:pPr marL="702900" lvl="2" indent="-342900">
              <a:buFont typeface="Arial" panose="020B0604020202020204" pitchFamily="34" charset="0"/>
              <a:buChar char="•"/>
            </a:pPr>
            <a:r>
              <a:rPr lang="en-GB" dirty="0"/>
              <a:t>Municipalities above 100.000 inhabitants until 30.06.2026</a:t>
            </a:r>
          </a:p>
          <a:p>
            <a:pPr marL="342900" indent="-342900">
              <a:buFont typeface="+mj-lt"/>
              <a:buAutoNum type="arabicPeriod"/>
            </a:pPr>
            <a:r>
              <a:rPr lang="de-DE" dirty="0"/>
              <a:t>Building Energy Act (Gebäudeenergiegesetz)</a:t>
            </a:r>
            <a:r>
              <a:rPr lang="en-GB" dirty="0"/>
              <a:t>: minimum 65 % renewable Energy or unavoidable waste heat</a:t>
            </a:r>
          </a:p>
          <a:p>
            <a:pPr marL="627063" lvl="2" indent="-285750">
              <a:buFont typeface="Arial" panose="020B0604020202020204" pitchFamily="34" charset="0"/>
              <a:buChar char="•"/>
            </a:pPr>
            <a:r>
              <a:rPr lang="en-GB" dirty="0"/>
              <a:t>Immediately in force for new built buildings</a:t>
            </a:r>
          </a:p>
          <a:p>
            <a:pPr marL="627063" lvl="2" indent="-285750">
              <a:buFont typeface="Arial" panose="020B0604020202020204" pitchFamily="34" charset="0"/>
              <a:buChar char="•"/>
            </a:pPr>
            <a:r>
              <a:rPr lang="en-GB" dirty="0"/>
              <a:t>Existing buildings:  </a:t>
            </a:r>
          </a:p>
          <a:p>
            <a:pPr marL="861750" lvl="4" indent="-285750">
              <a:buFont typeface="Arial" panose="020B0604020202020204" pitchFamily="34" charset="0"/>
              <a:buChar char="•"/>
            </a:pPr>
            <a:r>
              <a:rPr lang="en-GB" dirty="0"/>
              <a:t>Applicable from mid 2026 / mid 2028  in municipalities with more / less than 100.000 inhabitants</a:t>
            </a:r>
          </a:p>
          <a:p>
            <a:pPr marL="861750" lvl="4" indent="-285750">
              <a:buFont typeface="Arial" panose="020B0604020202020204" pitchFamily="34" charset="0"/>
              <a:buChar char="•"/>
            </a:pPr>
            <a:r>
              <a:rPr lang="en-GB" dirty="0"/>
              <a:t>one month after the approval of an heating plan</a:t>
            </a:r>
          </a:p>
          <a:p>
            <a:pPr marL="861750" lvl="4" indent="-285750">
              <a:buFont typeface="Arial" panose="020B0604020202020204" pitchFamily="34" charset="0"/>
              <a:buChar char="•"/>
            </a:pPr>
            <a:r>
              <a:rPr lang="en-US" dirty="0"/>
              <a:t>longer deadlines for the implementation of district heating or green gas networks</a:t>
            </a:r>
            <a:endParaRPr lang="en-GB" dirty="0"/>
          </a:p>
          <a:p>
            <a:pPr marL="342900" indent="-342900">
              <a:buFont typeface="+mj-lt"/>
              <a:buAutoNum type="arabicPeriod"/>
            </a:pPr>
            <a:r>
              <a:rPr lang="de-DE" dirty="0"/>
              <a:t>Building Energy Act (Gebäudeenergiegesetz)</a:t>
            </a:r>
            <a:r>
              <a:rPr lang="en-GB" dirty="0"/>
              <a:t>: from 2045 </a:t>
            </a:r>
            <a:r>
              <a:rPr lang="de-DE" dirty="0"/>
              <a:t>on </a:t>
            </a:r>
            <a:r>
              <a:rPr lang="de-DE" u="sng" dirty="0"/>
              <a:t>Operation </a:t>
            </a:r>
            <a:r>
              <a:rPr lang="en-GB" u="sng" dirty="0"/>
              <a:t>ban</a:t>
            </a:r>
            <a:r>
              <a:rPr lang="de-DE" u="sng" dirty="0"/>
              <a:t> </a:t>
            </a:r>
            <a:r>
              <a:rPr lang="en-GB" dirty="0"/>
              <a:t>of</a:t>
            </a:r>
            <a:r>
              <a:rPr lang="de-DE" dirty="0"/>
              <a:t> </a:t>
            </a:r>
            <a:r>
              <a:rPr lang="en-GB" dirty="0"/>
              <a:t>central</a:t>
            </a:r>
            <a:r>
              <a:rPr lang="de-DE" dirty="0"/>
              <a:t> </a:t>
            </a:r>
            <a:r>
              <a:rPr lang="en-GB" dirty="0"/>
              <a:t>heating</a:t>
            </a:r>
            <a:r>
              <a:rPr lang="de-DE" dirty="0"/>
              <a:t> </a:t>
            </a:r>
            <a:r>
              <a:rPr lang="en-GB" dirty="0"/>
              <a:t>boiler with fossil fuels</a:t>
            </a:r>
          </a:p>
        </p:txBody>
      </p:sp>
      <p:sp>
        <p:nvSpPr>
          <p:cNvPr id="4" name="Datumsplatzhalter 3">
            <a:extLst>
              <a:ext uri="{FF2B5EF4-FFF2-40B4-BE49-F238E27FC236}">
                <a16:creationId xmlns:a16="http://schemas.microsoft.com/office/drawing/2014/main" id="{A99B020D-DDA0-49AE-9066-7F63627D02A2}"/>
              </a:ext>
            </a:extLst>
          </p:cNvPr>
          <p:cNvSpPr>
            <a:spLocks noGrp="1"/>
          </p:cNvSpPr>
          <p:nvPr>
            <p:ph type="dt" sz="half" idx="10"/>
          </p:nvPr>
        </p:nvSpPr>
        <p:spPr/>
        <p:txBody>
          <a:bodyPr/>
          <a:lstStyle/>
          <a:p>
            <a:fld id="{568E74F8-1635-4AF7-9161-516E12687055}" type="datetime1">
              <a:rPr lang="de-DE" smtClean="0"/>
              <a:pPr/>
              <a:t>15.05.2024</a:t>
            </a:fld>
            <a:endParaRPr lang="de-DE" dirty="0"/>
          </a:p>
        </p:txBody>
      </p:sp>
      <p:sp>
        <p:nvSpPr>
          <p:cNvPr id="5" name="Fußzeilenplatzhalter 4">
            <a:extLst>
              <a:ext uri="{FF2B5EF4-FFF2-40B4-BE49-F238E27FC236}">
                <a16:creationId xmlns:a16="http://schemas.microsoft.com/office/drawing/2014/main" id="{B64C0A7B-3C20-4DE3-95F5-74AEB3793E7F}"/>
              </a:ext>
            </a:extLst>
          </p:cNvPr>
          <p:cNvSpPr>
            <a:spLocks noGrp="1"/>
          </p:cNvSpPr>
          <p:nvPr>
            <p:ph type="ftr" sz="quarter" idx="11"/>
          </p:nvPr>
        </p:nvSpPr>
        <p:spPr>
          <a:xfrm>
            <a:off x="1418567" y="6597353"/>
            <a:ext cx="8956717" cy="260648"/>
          </a:xfrm>
        </p:spPr>
        <p:txBody>
          <a:bodyPr/>
          <a:lstStyle/>
          <a:p>
            <a:r>
              <a:rPr lang="de-DE" dirty="0"/>
              <a:t>/ 2. Deutsch-Polnisches Energiewendeforum </a:t>
            </a:r>
          </a:p>
        </p:txBody>
      </p:sp>
      <p:sp>
        <p:nvSpPr>
          <p:cNvPr id="6" name="Foliennummernplatzhalter 5">
            <a:extLst>
              <a:ext uri="{FF2B5EF4-FFF2-40B4-BE49-F238E27FC236}">
                <a16:creationId xmlns:a16="http://schemas.microsoft.com/office/drawing/2014/main" id="{36E03F83-21B7-4DFC-AE47-8B87344D2C2A}"/>
              </a:ext>
            </a:extLst>
          </p:cNvPr>
          <p:cNvSpPr>
            <a:spLocks noGrp="1"/>
          </p:cNvSpPr>
          <p:nvPr>
            <p:ph type="sldNum" sz="quarter" idx="12"/>
          </p:nvPr>
        </p:nvSpPr>
        <p:spPr/>
        <p:txBody>
          <a:bodyPr/>
          <a:lstStyle/>
          <a:p>
            <a:fld id="{4F0D2E71-061B-4E4D-BF94-C6A9FAAAA5EA}" type="slidenum">
              <a:rPr lang="de-DE" smtClean="0"/>
              <a:pPr/>
              <a:t>5</a:t>
            </a:fld>
            <a:endParaRPr lang="de-DE" dirty="0"/>
          </a:p>
        </p:txBody>
      </p:sp>
      <p:sp>
        <p:nvSpPr>
          <p:cNvPr id="7" name="Textplatzhalter 6">
            <a:extLst>
              <a:ext uri="{FF2B5EF4-FFF2-40B4-BE49-F238E27FC236}">
                <a16:creationId xmlns:a16="http://schemas.microsoft.com/office/drawing/2014/main" id="{A0DB3B50-FAC6-4DCF-B47E-278377AF91C8}"/>
              </a:ext>
            </a:extLst>
          </p:cNvPr>
          <p:cNvSpPr>
            <a:spLocks noGrp="1"/>
          </p:cNvSpPr>
          <p:nvPr>
            <p:ph type="body" sz="quarter" idx="13"/>
          </p:nvPr>
        </p:nvSpPr>
        <p:spPr/>
        <p:txBody>
          <a:bodyPr/>
          <a:lstStyle/>
          <a:p>
            <a:r>
              <a:rPr lang="en-US" dirty="0"/>
              <a:t>German heating transformation policy explained – how are social issues addressed?</a:t>
            </a:r>
          </a:p>
        </p:txBody>
      </p:sp>
    </p:spTree>
    <p:extLst>
      <p:ext uri="{BB962C8B-B14F-4D97-AF65-F5344CB8AC3E}">
        <p14:creationId xmlns:p14="http://schemas.microsoft.com/office/powerpoint/2010/main" val="90593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04D88-BE7D-47F1-8C1F-A31912AE3B94}"/>
              </a:ext>
            </a:extLst>
          </p:cNvPr>
          <p:cNvSpPr>
            <a:spLocks noGrp="1"/>
          </p:cNvSpPr>
          <p:nvPr>
            <p:ph type="title"/>
          </p:nvPr>
        </p:nvSpPr>
        <p:spPr/>
        <p:txBody>
          <a:bodyPr/>
          <a:lstStyle/>
          <a:p>
            <a:r>
              <a:rPr lang="en-GB" dirty="0"/>
              <a:t>Social</a:t>
            </a:r>
            <a:r>
              <a:rPr lang="de-DE" dirty="0"/>
              <a:t> </a:t>
            </a:r>
            <a:r>
              <a:rPr lang="en-GB" dirty="0"/>
              <a:t>component in the support</a:t>
            </a:r>
            <a:r>
              <a:rPr lang="de-DE" dirty="0"/>
              <a:t> </a:t>
            </a:r>
            <a:r>
              <a:rPr lang="en-GB" dirty="0"/>
              <a:t>systems</a:t>
            </a:r>
            <a:r>
              <a:rPr lang="de-DE" dirty="0"/>
              <a:t> </a:t>
            </a:r>
            <a:r>
              <a:rPr lang="en-GB" dirty="0"/>
              <a:t>for</a:t>
            </a:r>
            <a:r>
              <a:rPr lang="de-DE" dirty="0"/>
              <a:t> </a:t>
            </a:r>
            <a:r>
              <a:rPr lang="en-GB" dirty="0"/>
              <a:t>the</a:t>
            </a:r>
            <a:r>
              <a:rPr lang="de-DE" dirty="0"/>
              <a:t> roll-out </a:t>
            </a:r>
            <a:r>
              <a:rPr lang="en-GB" dirty="0"/>
              <a:t>of</a:t>
            </a:r>
            <a:r>
              <a:rPr lang="de-DE" dirty="0"/>
              <a:t> </a:t>
            </a:r>
            <a:r>
              <a:rPr lang="en-GB" dirty="0"/>
              <a:t>renewable</a:t>
            </a:r>
            <a:r>
              <a:rPr lang="de-DE" dirty="0"/>
              <a:t> </a:t>
            </a:r>
            <a:r>
              <a:rPr lang="en-GB" dirty="0"/>
              <a:t>heat</a:t>
            </a:r>
          </a:p>
        </p:txBody>
      </p:sp>
      <p:sp>
        <p:nvSpPr>
          <p:cNvPr id="3" name="Inhaltsplatzhalter 2">
            <a:extLst>
              <a:ext uri="{FF2B5EF4-FFF2-40B4-BE49-F238E27FC236}">
                <a16:creationId xmlns:a16="http://schemas.microsoft.com/office/drawing/2014/main" id="{6E3AEC5B-5975-4D02-983B-47F7CBD3C0B9}"/>
              </a:ext>
            </a:extLst>
          </p:cNvPr>
          <p:cNvSpPr>
            <a:spLocks noGrp="1"/>
          </p:cNvSpPr>
          <p:nvPr>
            <p:ph idx="1"/>
          </p:nvPr>
        </p:nvSpPr>
        <p:spPr/>
        <p:txBody>
          <a:bodyPr>
            <a:normAutofit/>
          </a:bodyPr>
          <a:lstStyle/>
          <a:p>
            <a:r>
              <a:rPr lang="en-US" dirty="0"/>
              <a:t>Federal Funding for Efficient Buildings (</a:t>
            </a:r>
            <a:r>
              <a:rPr lang="de-DE" dirty="0"/>
              <a:t>Bundesförderung für effiziente Gebäude)</a:t>
            </a:r>
          </a:p>
          <a:p>
            <a:pPr marL="69750" lvl="1" indent="-285750">
              <a:buFont typeface="Arial" panose="020B0604020202020204" pitchFamily="34" charset="0"/>
              <a:buChar char="•"/>
            </a:pPr>
            <a:r>
              <a:rPr lang="en-US" dirty="0" err="1"/>
              <a:t>programme</a:t>
            </a:r>
            <a:r>
              <a:rPr lang="en-US" dirty="0"/>
              <a:t> offers financial incentives, such as grants and subsidies, to individuals and companies undertaking renovations or constructions that improve energy efficiency</a:t>
            </a:r>
          </a:p>
          <a:p>
            <a:pPr marL="69750" lvl="1" indent="-285750">
              <a:buFont typeface="Arial" panose="020B0604020202020204" pitchFamily="34" charset="0"/>
              <a:buChar char="•"/>
            </a:pPr>
            <a:r>
              <a:rPr lang="en-US" dirty="0"/>
              <a:t>funding covers various measures, including the installation of sustainable heating systems, insulation improvements, and the installation of energy-efficient windows and doors</a:t>
            </a:r>
          </a:p>
          <a:p>
            <a:pPr marL="69750" lvl="1" indent="-285750">
              <a:buFont typeface="Arial" panose="020B0604020202020204" pitchFamily="34" charset="0"/>
              <a:buChar char="•"/>
            </a:pPr>
            <a:r>
              <a:rPr lang="en-US" b="1" dirty="0"/>
              <a:t>KFW </a:t>
            </a:r>
            <a:r>
              <a:rPr lang="en-GB" b="1" dirty="0"/>
              <a:t>Subsidy</a:t>
            </a:r>
            <a:r>
              <a:rPr lang="de-DE" b="1" dirty="0"/>
              <a:t> </a:t>
            </a:r>
            <a:r>
              <a:rPr lang="en-GB" b="1" dirty="0"/>
              <a:t>No</a:t>
            </a:r>
            <a:r>
              <a:rPr lang="de-DE" b="1" dirty="0"/>
              <a:t>. 458</a:t>
            </a:r>
            <a:r>
              <a:rPr lang="de-DE" dirty="0"/>
              <a:t> </a:t>
            </a:r>
            <a:r>
              <a:rPr lang="en-US" dirty="0"/>
              <a:t>"Heating subsidy for private individuals – residential buildings”</a:t>
            </a:r>
          </a:p>
          <a:p>
            <a:pPr marL="645750" lvl="2" indent="-285750">
              <a:buFont typeface="Arial" panose="020B0604020202020204" pitchFamily="34" charset="0"/>
              <a:buChar char="•"/>
            </a:pPr>
            <a:r>
              <a:rPr lang="en-US" dirty="0"/>
              <a:t>Up to 70% of investment can be </a:t>
            </a:r>
            <a:r>
              <a:rPr lang="en-US" dirty="0" err="1"/>
              <a:t>subsidised</a:t>
            </a:r>
            <a:r>
              <a:rPr lang="en-US" dirty="0"/>
              <a:t> (different components can be accumulated up to 70%)</a:t>
            </a:r>
          </a:p>
        </p:txBody>
      </p:sp>
      <p:sp>
        <p:nvSpPr>
          <p:cNvPr id="4" name="Datumsplatzhalter 3">
            <a:extLst>
              <a:ext uri="{FF2B5EF4-FFF2-40B4-BE49-F238E27FC236}">
                <a16:creationId xmlns:a16="http://schemas.microsoft.com/office/drawing/2014/main" id="{325958B2-0B33-417E-A037-CCC34ED6B551}"/>
              </a:ext>
            </a:extLst>
          </p:cNvPr>
          <p:cNvSpPr>
            <a:spLocks noGrp="1"/>
          </p:cNvSpPr>
          <p:nvPr>
            <p:ph type="dt" sz="half" idx="10"/>
          </p:nvPr>
        </p:nvSpPr>
        <p:spPr/>
        <p:txBody>
          <a:bodyPr/>
          <a:lstStyle/>
          <a:p>
            <a:fld id="{568E74F8-1635-4AF7-9161-516E12687055}" type="datetime1">
              <a:rPr lang="de-DE" smtClean="0"/>
              <a:pPr/>
              <a:t>15.05.2024</a:t>
            </a:fld>
            <a:endParaRPr lang="de-DE" dirty="0"/>
          </a:p>
        </p:txBody>
      </p:sp>
      <p:sp>
        <p:nvSpPr>
          <p:cNvPr id="5" name="Fußzeilenplatzhalter 4">
            <a:extLst>
              <a:ext uri="{FF2B5EF4-FFF2-40B4-BE49-F238E27FC236}">
                <a16:creationId xmlns:a16="http://schemas.microsoft.com/office/drawing/2014/main" id="{BAC2BAB6-0ECF-4B4F-8DE6-20884648D33F}"/>
              </a:ext>
            </a:extLst>
          </p:cNvPr>
          <p:cNvSpPr>
            <a:spLocks noGrp="1"/>
          </p:cNvSpPr>
          <p:nvPr>
            <p:ph type="ftr" sz="quarter" idx="11"/>
          </p:nvPr>
        </p:nvSpPr>
        <p:spPr/>
        <p:txBody>
          <a:bodyPr/>
          <a:lstStyle/>
          <a:p>
            <a:r>
              <a:rPr lang="de-DE" dirty="0"/>
              <a:t>/ 2. Deutsch-Polnisches Energiewendeforum</a:t>
            </a:r>
          </a:p>
        </p:txBody>
      </p:sp>
      <p:sp>
        <p:nvSpPr>
          <p:cNvPr id="6" name="Foliennummernplatzhalter 5">
            <a:extLst>
              <a:ext uri="{FF2B5EF4-FFF2-40B4-BE49-F238E27FC236}">
                <a16:creationId xmlns:a16="http://schemas.microsoft.com/office/drawing/2014/main" id="{0F0E253C-4B9F-4387-B874-3C6E603945BE}"/>
              </a:ext>
            </a:extLst>
          </p:cNvPr>
          <p:cNvSpPr>
            <a:spLocks noGrp="1"/>
          </p:cNvSpPr>
          <p:nvPr>
            <p:ph type="sldNum" sz="quarter" idx="12"/>
          </p:nvPr>
        </p:nvSpPr>
        <p:spPr/>
        <p:txBody>
          <a:bodyPr/>
          <a:lstStyle/>
          <a:p>
            <a:fld id="{4F0D2E71-061B-4E4D-BF94-C6A9FAAAA5EA}" type="slidenum">
              <a:rPr lang="de-DE" smtClean="0"/>
              <a:pPr/>
              <a:t>6</a:t>
            </a:fld>
            <a:endParaRPr lang="de-DE" dirty="0"/>
          </a:p>
        </p:txBody>
      </p:sp>
      <p:sp>
        <p:nvSpPr>
          <p:cNvPr id="7" name="Textplatzhalter 6">
            <a:extLst>
              <a:ext uri="{FF2B5EF4-FFF2-40B4-BE49-F238E27FC236}">
                <a16:creationId xmlns:a16="http://schemas.microsoft.com/office/drawing/2014/main" id="{A8C714DB-7024-4821-B232-568C8C582744}"/>
              </a:ext>
            </a:extLst>
          </p:cNvPr>
          <p:cNvSpPr>
            <a:spLocks noGrp="1"/>
          </p:cNvSpPr>
          <p:nvPr>
            <p:ph type="body" sz="quarter" idx="13"/>
          </p:nvPr>
        </p:nvSpPr>
        <p:spPr/>
        <p:txBody>
          <a:bodyPr/>
          <a:lstStyle/>
          <a:p>
            <a:r>
              <a:rPr lang="en-US" dirty="0"/>
              <a:t>German heating transformation policy explained – how are social issues addressed?</a:t>
            </a:r>
          </a:p>
          <a:p>
            <a:endParaRPr lang="de-DE" dirty="0"/>
          </a:p>
        </p:txBody>
      </p:sp>
      <p:graphicFrame>
        <p:nvGraphicFramePr>
          <p:cNvPr id="8" name="Tabelle 7">
            <a:extLst>
              <a:ext uri="{FF2B5EF4-FFF2-40B4-BE49-F238E27FC236}">
                <a16:creationId xmlns:a16="http://schemas.microsoft.com/office/drawing/2014/main" id="{10A2FEFB-141A-42B9-AF1A-B8BEED1EDE8B}"/>
              </a:ext>
            </a:extLst>
          </p:cNvPr>
          <p:cNvGraphicFramePr>
            <a:graphicFrameLocks noGrp="1"/>
          </p:cNvGraphicFramePr>
          <p:nvPr>
            <p:extLst>
              <p:ext uri="{D42A27DB-BD31-4B8C-83A1-F6EECF244321}">
                <p14:modId xmlns:p14="http://schemas.microsoft.com/office/powerpoint/2010/main" val="2166817103"/>
              </p:ext>
            </p:extLst>
          </p:nvPr>
        </p:nvGraphicFramePr>
        <p:xfrm>
          <a:off x="1409692" y="3889794"/>
          <a:ext cx="6773335" cy="20675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253187101"/>
                    </a:ext>
                  </a:extLst>
                </a:gridCol>
                <a:gridCol w="1354667">
                  <a:extLst>
                    <a:ext uri="{9D8B030D-6E8A-4147-A177-3AD203B41FA5}">
                      <a16:colId xmlns:a16="http://schemas.microsoft.com/office/drawing/2014/main" val="2458109759"/>
                    </a:ext>
                  </a:extLst>
                </a:gridCol>
                <a:gridCol w="1354667">
                  <a:extLst>
                    <a:ext uri="{9D8B030D-6E8A-4147-A177-3AD203B41FA5}">
                      <a16:colId xmlns:a16="http://schemas.microsoft.com/office/drawing/2014/main" val="1644651389"/>
                    </a:ext>
                  </a:extLst>
                </a:gridCol>
                <a:gridCol w="1354667">
                  <a:extLst>
                    <a:ext uri="{9D8B030D-6E8A-4147-A177-3AD203B41FA5}">
                      <a16:colId xmlns:a16="http://schemas.microsoft.com/office/drawing/2014/main" val="2573029243"/>
                    </a:ext>
                  </a:extLst>
                </a:gridCol>
                <a:gridCol w="1354667">
                  <a:extLst>
                    <a:ext uri="{9D8B030D-6E8A-4147-A177-3AD203B41FA5}">
                      <a16:colId xmlns:a16="http://schemas.microsoft.com/office/drawing/2014/main" val="892981786"/>
                    </a:ext>
                  </a:extLst>
                </a:gridCol>
              </a:tblGrid>
              <a:tr h="370840">
                <a:tc>
                  <a:txBody>
                    <a:bodyPr/>
                    <a:lstStyle/>
                    <a:p>
                      <a:r>
                        <a:rPr lang="de-DE" sz="1500" dirty="0">
                          <a:latin typeface="+mj-lt"/>
                          <a:cs typeface="Calibri" panose="020F0502020204030204" pitchFamily="34" charset="0"/>
                        </a:rPr>
                        <a:t>individual </a:t>
                      </a:r>
                      <a:r>
                        <a:rPr lang="en-GB" sz="1500" noProof="0" dirty="0">
                          <a:latin typeface="+mj-lt"/>
                          <a:cs typeface="Calibri" panose="020F0502020204030204" pitchFamily="34" charset="0"/>
                        </a:rPr>
                        <a:t>measures</a:t>
                      </a:r>
                    </a:p>
                  </a:txBody>
                  <a:tcPr/>
                </a:tc>
                <a:tc>
                  <a:txBody>
                    <a:bodyPr/>
                    <a:lstStyle/>
                    <a:p>
                      <a:r>
                        <a:rPr lang="de-DE" sz="1500" b="1" dirty="0">
                          <a:latin typeface="+mj-lt"/>
                        </a:rPr>
                        <a:t>Basic Funding</a:t>
                      </a:r>
                      <a:endParaRPr lang="de-DE" sz="1500" dirty="0">
                        <a:latin typeface="+mj-lt"/>
                        <a:cs typeface="Calibri" panose="020F0502020204030204" pitchFamily="34" charset="0"/>
                      </a:endParaRPr>
                    </a:p>
                  </a:txBody>
                  <a:tcPr/>
                </a:tc>
                <a:tc>
                  <a:txBody>
                    <a:bodyPr/>
                    <a:lstStyle/>
                    <a:p>
                      <a:r>
                        <a:rPr lang="de-DE" sz="1500" b="1" dirty="0">
                          <a:latin typeface="+mj-lt"/>
                        </a:rPr>
                        <a:t>Efficiency Bonus</a:t>
                      </a:r>
                    </a:p>
                  </a:txBody>
                  <a:tcPr/>
                </a:tc>
                <a:tc>
                  <a:txBody>
                    <a:bodyPr/>
                    <a:lstStyle/>
                    <a:p>
                      <a:r>
                        <a:rPr lang="de-DE" sz="1500" b="1" dirty="0">
                          <a:latin typeface="+mj-lt"/>
                        </a:rPr>
                        <a:t>Climate </a:t>
                      </a:r>
                      <a:r>
                        <a:rPr lang="en-GB" sz="1500" b="1" noProof="0" dirty="0">
                          <a:latin typeface="+mj-lt"/>
                        </a:rPr>
                        <a:t>Acceleration</a:t>
                      </a:r>
                      <a:r>
                        <a:rPr lang="de-DE" sz="1500" b="1" dirty="0">
                          <a:latin typeface="+mj-lt"/>
                        </a:rPr>
                        <a:t> Bonus</a:t>
                      </a:r>
                      <a:endParaRPr lang="de-DE" sz="1500" dirty="0">
                        <a:latin typeface="+mj-lt"/>
                        <a:cs typeface="Calibri" panose="020F0502020204030204" pitchFamily="34" charset="0"/>
                      </a:endParaRPr>
                    </a:p>
                  </a:txBody>
                  <a:tcPr/>
                </a:tc>
                <a:tc>
                  <a:txBody>
                    <a:bodyPr/>
                    <a:lstStyle/>
                    <a:p>
                      <a:r>
                        <a:rPr lang="de-DE" sz="1500" b="1" dirty="0">
                          <a:latin typeface="+mj-lt"/>
                        </a:rPr>
                        <a:t>Income Bonus</a:t>
                      </a:r>
                      <a:endParaRPr lang="de-DE" sz="1500" dirty="0">
                        <a:latin typeface="+mj-lt"/>
                        <a:cs typeface="Calibri" panose="020F0502020204030204" pitchFamily="34" charset="0"/>
                      </a:endParaRPr>
                    </a:p>
                  </a:txBody>
                  <a:tcPr/>
                </a:tc>
                <a:extLst>
                  <a:ext uri="{0D108BD9-81ED-4DB2-BD59-A6C34878D82A}">
                    <a16:rowId xmlns:a16="http://schemas.microsoft.com/office/drawing/2014/main" val="134151610"/>
                  </a:ext>
                </a:extLst>
              </a:tr>
              <a:tr h="370840">
                <a:tc>
                  <a:txBody>
                    <a:bodyPr/>
                    <a:lstStyle/>
                    <a:p>
                      <a:r>
                        <a:rPr lang="de-DE" sz="1500" dirty="0">
                          <a:latin typeface="+mj-lt"/>
                          <a:cs typeface="Calibri" panose="020F0502020204030204" pitchFamily="34" charset="0"/>
                        </a:rPr>
                        <a:t>Solar Thermal Systems</a:t>
                      </a:r>
                    </a:p>
                  </a:txBody>
                  <a:tcPr/>
                </a:tc>
                <a:tc>
                  <a:txBody>
                    <a:bodyPr/>
                    <a:lstStyle/>
                    <a:p>
                      <a:r>
                        <a:rPr lang="de-DE" sz="1500" dirty="0">
                          <a:latin typeface="+mj-lt"/>
                          <a:cs typeface="Calibri" panose="020F0502020204030204" pitchFamily="34" charset="0"/>
                        </a:rPr>
                        <a:t>30%</a:t>
                      </a:r>
                    </a:p>
                  </a:txBody>
                  <a:tcPr/>
                </a:tc>
                <a:tc>
                  <a:txBody>
                    <a:bodyPr/>
                    <a:lstStyle/>
                    <a:p>
                      <a:endParaRPr lang="de-DE" sz="1500" dirty="0">
                        <a:latin typeface="+mj-lt"/>
                        <a:cs typeface="Calibri" panose="020F0502020204030204" pitchFamily="34" charset="0"/>
                      </a:endParaRPr>
                    </a:p>
                  </a:txBody>
                  <a:tcPr/>
                </a:tc>
                <a:tc>
                  <a:txBody>
                    <a:bodyPr/>
                    <a:lstStyle/>
                    <a:p>
                      <a:r>
                        <a:rPr lang="de-DE" sz="1500" dirty="0">
                          <a:latin typeface="+mj-lt"/>
                          <a:cs typeface="Calibri" panose="020F0502020204030204" pitchFamily="34" charset="0"/>
                        </a:rPr>
                        <a:t>20%</a:t>
                      </a:r>
                    </a:p>
                  </a:txBody>
                  <a:tcPr/>
                </a:tc>
                <a:tc>
                  <a:txBody>
                    <a:bodyPr/>
                    <a:lstStyle/>
                    <a:p>
                      <a:r>
                        <a:rPr lang="de-DE" sz="1500" dirty="0">
                          <a:latin typeface="+mj-lt"/>
                          <a:cs typeface="Calibri" panose="020F0502020204030204" pitchFamily="34" charset="0"/>
                        </a:rPr>
                        <a:t>30%</a:t>
                      </a:r>
                    </a:p>
                  </a:txBody>
                  <a:tcPr/>
                </a:tc>
                <a:extLst>
                  <a:ext uri="{0D108BD9-81ED-4DB2-BD59-A6C34878D82A}">
                    <a16:rowId xmlns:a16="http://schemas.microsoft.com/office/drawing/2014/main" val="405882896"/>
                  </a:ext>
                </a:extLst>
              </a:tr>
              <a:tr h="370840">
                <a:tc>
                  <a:txBody>
                    <a:bodyPr/>
                    <a:lstStyle/>
                    <a:p>
                      <a:r>
                        <a:rPr lang="de-DE" sz="1500" dirty="0">
                          <a:latin typeface="+mj-lt"/>
                          <a:cs typeface="Calibri" panose="020F0502020204030204" pitchFamily="34" charset="0"/>
                        </a:rPr>
                        <a:t>Heat Pumps</a:t>
                      </a:r>
                    </a:p>
                  </a:txBody>
                  <a:tcPr/>
                </a:tc>
                <a:tc>
                  <a:txBody>
                    <a:bodyPr/>
                    <a:lstStyle/>
                    <a:p>
                      <a:r>
                        <a:rPr lang="de-DE" sz="1500" dirty="0">
                          <a:latin typeface="+mj-lt"/>
                          <a:cs typeface="Calibri" panose="020F0502020204030204" pitchFamily="34" charset="0"/>
                        </a:rPr>
                        <a:t>30%</a:t>
                      </a:r>
                    </a:p>
                  </a:txBody>
                  <a:tcPr/>
                </a:tc>
                <a:tc>
                  <a:txBody>
                    <a:bodyPr/>
                    <a:lstStyle/>
                    <a:p>
                      <a:r>
                        <a:rPr lang="de-DE" sz="1500" dirty="0">
                          <a:latin typeface="+mj-lt"/>
                          <a:cs typeface="Calibri" panose="020F0502020204030204" pitchFamily="34" charset="0"/>
                        </a:rPr>
                        <a:t>5%</a:t>
                      </a:r>
                    </a:p>
                  </a:txBody>
                  <a:tcPr/>
                </a:tc>
                <a:tc>
                  <a:txBody>
                    <a:bodyPr/>
                    <a:lstStyle/>
                    <a:p>
                      <a:r>
                        <a:rPr lang="de-DE" sz="1500" dirty="0">
                          <a:latin typeface="+mj-lt"/>
                          <a:cs typeface="Calibri" panose="020F0502020204030204" pitchFamily="34" charset="0"/>
                        </a:rPr>
                        <a:t>20%</a:t>
                      </a:r>
                    </a:p>
                  </a:txBody>
                  <a:tcPr/>
                </a:tc>
                <a:tc>
                  <a:txBody>
                    <a:bodyPr/>
                    <a:lstStyle/>
                    <a:p>
                      <a:r>
                        <a:rPr lang="de-DE" sz="1500" dirty="0">
                          <a:latin typeface="+mj-lt"/>
                          <a:cs typeface="Calibri" panose="020F0502020204030204" pitchFamily="34" charset="0"/>
                        </a:rPr>
                        <a:t>30%</a:t>
                      </a:r>
                    </a:p>
                  </a:txBody>
                  <a:tcPr/>
                </a:tc>
                <a:extLst>
                  <a:ext uri="{0D108BD9-81ED-4DB2-BD59-A6C34878D82A}">
                    <a16:rowId xmlns:a16="http://schemas.microsoft.com/office/drawing/2014/main" val="107434186"/>
                  </a:ext>
                </a:extLst>
              </a:tr>
              <a:tr h="370840">
                <a:tc>
                  <a:txBody>
                    <a:bodyPr/>
                    <a:lstStyle/>
                    <a:p>
                      <a:r>
                        <a:rPr lang="de-DE" sz="1500">
                          <a:latin typeface="+mj-lt"/>
                          <a:cs typeface="Calibri" panose="020F0502020204030204" pitchFamily="34" charset="0"/>
                        </a:rPr>
                        <a:t>…</a:t>
                      </a:r>
                      <a:endParaRPr lang="de-DE" sz="1500" dirty="0">
                        <a:latin typeface="+mj-lt"/>
                        <a:cs typeface="Calibri" panose="020F0502020204030204" pitchFamily="34" charset="0"/>
                      </a:endParaRPr>
                    </a:p>
                  </a:txBody>
                  <a:tcPr/>
                </a:tc>
                <a:tc>
                  <a:txBody>
                    <a:bodyPr/>
                    <a:lstStyle/>
                    <a:p>
                      <a:endParaRPr lang="de-DE" sz="1500" dirty="0">
                        <a:latin typeface="+mj-lt"/>
                        <a:cs typeface="Calibri" panose="020F0502020204030204" pitchFamily="34" charset="0"/>
                      </a:endParaRPr>
                    </a:p>
                  </a:txBody>
                  <a:tcPr/>
                </a:tc>
                <a:tc>
                  <a:txBody>
                    <a:bodyPr/>
                    <a:lstStyle/>
                    <a:p>
                      <a:endParaRPr lang="de-DE" sz="1500" dirty="0">
                        <a:latin typeface="+mj-lt"/>
                        <a:cs typeface="Calibri" panose="020F0502020204030204" pitchFamily="34" charset="0"/>
                      </a:endParaRPr>
                    </a:p>
                  </a:txBody>
                  <a:tcPr/>
                </a:tc>
                <a:tc>
                  <a:txBody>
                    <a:bodyPr/>
                    <a:lstStyle/>
                    <a:p>
                      <a:endParaRPr lang="de-DE" sz="1500" dirty="0">
                        <a:latin typeface="+mj-lt"/>
                        <a:cs typeface="Calibri" panose="020F0502020204030204" pitchFamily="34" charset="0"/>
                      </a:endParaRPr>
                    </a:p>
                  </a:txBody>
                  <a:tcPr/>
                </a:tc>
                <a:tc>
                  <a:txBody>
                    <a:bodyPr/>
                    <a:lstStyle/>
                    <a:p>
                      <a:endParaRPr lang="de-DE" sz="1500" dirty="0">
                        <a:latin typeface="+mj-lt"/>
                        <a:cs typeface="Calibri" panose="020F0502020204030204" pitchFamily="34" charset="0"/>
                      </a:endParaRPr>
                    </a:p>
                  </a:txBody>
                  <a:tcPr/>
                </a:tc>
                <a:extLst>
                  <a:ext uri="{0D108BD9-81ED-4DB2-BD59-A6C34878D82A}">
                    <a16:rowId xmlns:a16="http://schemas.microsoft.com/office/drawing/2014/main" val="422063344"/>
                  </a:ext>
                </a:extLst>
              </a:tr>
            </a:tbl>
          </a:graphicData>
        </a:graphic>
      </p:graphicFrame>
      <p:sp>
        <p:nvSpPr>
          <p:cNvPr id="9" name="Ellipse 8">
            <a:extLst>
              <a:ext uri="{FF2B5EF4-FFF2-40B4-BE49-F238E27FC236}">
                <a16:creationId xmlns:a16="http://schemas.microsoft.com/office/drawing/2014/main" id="{F2701D92-AE4F-4E01-95B1-B2C28857F69F}"/>
              </a:ext>
            </a:extLst>
          </p:cNvPr>
          <p:cNvSpPr/>
          <p:nvPr/>
        </p:nvSpPr>
        <p:spPr>
          <a:xfrm>
            <a:off x="6641252" y="3588752"/>
            <a:ext cx="1708782" cy="2360528"/>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F87E9FDD-AB35-487F-9840-40C888BEB132}"/>
              </a:ext>
            </a:extLst>
          </p:cNvPr>
          <p:cNvSpPr txBox="1"/>
          <p:nvPr/>
        </p:nvSpPr>
        <p:spPr>
          <a:xfrm>
            <a:off x="8513460" y="4347304"/>
            <a:ext cx="2263060" cy="1246495"/>
          </a:xfrm>
          <a:prstGeom prst="rect">
            <a:avLst/>
          </a:prstGeom>
          <a:noFill/>
        </p:spPr>
        <p:txBody>
          <a:bodyPr wrap="square" rtlCol="0">
            <a:spAutoFit/>
          </a:bodyPr>
          <a:lstStyle/>
          <a:p>
            <a:r>
              <a:rPr lang="en-US" sz="1500" dirty="0">
                <a:latin typeface="Calibri" panose="020F0502020204030204" pitchFamily="34" charset="0"/>
                <a:sym typeface="Wingdings" panose="05000000000000000000" pitchFamily="2" charset="2"/>
              </a:rPr>
              <a:t> </a:t>
            </a:r>
            <a:r>
              <a:rPr lang="en-US" sz="1500" dirty="0">
                <a:latin typeface="Calibri" panose="020F0502020204030204" pitchFamily="34" charset="0"/>
              </a:rPr>
              <a:t>owner-occupied property is eligible for the income bonus if your household annual income is a maximum of €40,000</a:t>
            </a:r>
            <a:endParaRPr lang="de-DE" sz="1500" dirty="0">
              <a:latin typeface="Calibri" panose="020F0502020204030204" pitchFamily="34" charset="0"/>
            </a:endParaRPr>
          </a:p>
        </p:txBody>
      </p:sp>
    </p:spTree>
    <p:extLst>
      <p:ext uri="{BB962C8B-B14F-4D97-AF65-F5344CB8AC3E}">
        <p14:creationId xmlns:p14="http://schemas.microsoft.com/office/powerpoint/2010/main" val="357023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3BA08-FF43-4638-B326-6E70A2E7C679}"/>
              </a:ext>
            </a:extLst>
          </p:cNvPr>
          <p:cNvSpPr>
            <a:spLocks noGrp="1"/>
          </p:cNvSpPr>
          <p:nvPr>
            <p:ph type="title"/>
          </p:nvPr>
        </p:nvSpPr>
        <p:spPr/>
        <p:txBody>
          <a:bodyPr/>
          <a:lstStyle/>
          <a:p>
            <a:r>
              <a:rPr lang="en-GB" dirty="0"/>
              <a:t>Social dimension/aspects of CO</a:t>
            </a:r>
            <a:r>
              <a:rPr lang="en-GB" baseline="-25000" dirty="0"/>
              <a:t>2 </a:t>
            </a:r>
            <a:r>
              <a:rPr lang="en-GB" dirty="0"/>
              <a:t>pricing in Germany</a:t>
            </a:r>
          </a:p>
        </p:txBody>
      </p:sp>
      <p:sp>
        <p:nvSpPr>
          <p:cNvPr id="3" name="Inhaltsplatzhalter 2">
            <a:extLst>
              <a:ext uri="{FF2B5EF4-FFF2-40B4-BE49-F238E27FC236}">
                <a16:creationId xmlns:a16="http://schemas.microsoft.com/office/drawing/2014/main" id="{3F4EE04E-C4C2-4ABD-94D0-5F150971B5C8}"/>
              </a:ext>
            </a:extLst>
          </p:cNvPr>
          <p:cNvSpPr>
            <a:spLocks noGrp="1"/>
          </p:cNvSpPr>
          <p:nvPr>
            <p:ph idx="1"/>
          </p:nvPr>
        </p:nvSpPr>
        <p:spPr/>
        <p:txBody>
          <a:bodyPr/>
          <a:lstStyle/>
          <a:p>
            <a:r>
              <a:rPr lang="de-DE" dirty="0"/>
              <a:t>Fuel </a:t>
            </a:r>
            <a:r>
              <a:rPr lang="de-DE" dirty="0" err="1"/>
              <a:t>Emissions</a:t>
            </a:r>
            <a:r>
              <a:rPr lang="de-DE" dirty="0"/>
              <a:t> Trading Act (Brennstoffemissionshandelsgesetz) </a:t>
            </a:r>
            <a:endParaRPr lang="en-US" dirty="0"/>
          </a:p>
          <a:p>
            <a:pPr marL="285750" lvl="1" indent="-285750">
              <a:buFont typeface="Arial" panose="020B0604020202020204" pitchFamily="34" charset="0"/>
              <a:buChar char="•"/>
            </a:pPr>
            <a:r>
              <a:rPr lang="en-US" dirty="0"/>
              <a:t>National emissions trading system (</a:t>
            </a:r>
            <a:r>
              <a:rPr lang="en-US" dirty="0" err="1"/>
              <a:t>nEHS</a:t>
            </a:r>
            <a:r>
              <a:rPr lang="en-US" dirty="0"/>
              <a:t>) in force since 2021: introduced CO</a:t>
            </a:r>
            <a:r>
              <a:rPr lang="en-US" baseline="-25000" dirty="0"/>
              <a:t>2</a:t>
            </a:r>
            <a:r>
              <a:rPr lang="en-US" dirty="0"/>
              <a:t> emissions pricing in the heating and transport sectors (fixed price for one </a:t>
            </a:r>
            <a:r>
              <a:rPr lang="en-US" dirty="0" err="1"/>
              <a:t>tonne</a:t>
            </a:r>
            <a:r>
              <a:rPr lang="en-US" dirty="0"/>
              <a:t> of CO</a:t>
            </a:r>
            <a:r>
              <a:rPr lang="en-US" baseline="-25000" dirty="0"/>
              <a:t>2</a:t>
            </a:r>
            <a:r>
              <a:rPr lang="en-US" dirty="0"/>
              <a:t> amounts to 45 euros in 2024)</a:t>
            </a:r>
          </a:p>
          <a:p>
            <a:pPr marL="285750" lvl="1" indent="-285750">
              <a:buFont typeface="Arial" panose="020B0604020202020204" pitchFamily="34" charset="0"/>
              <a:buChar char="•"/>
            </a:pPr>
            <a:r>
              <a:rPr lang="en-US" dirty="0"/>
              <a:t>The price of 45 euros per </a:t>
            </a:r>
            <a:r>
              <a:rPr lang="en-US" dirty="0" err="1"/>
              <a:t>tonne</a:t>
            </a:r>
            <a:r>
              <a:rPr lang="en-US" dirty="0"/>
              <a:t> of CO</a:t>
            </a:r>
            <a:r>
              <a:rPr lang="en-US" baseline="-25000" dirty="0"/>
              <a:t>2  </a:t>
            </a:r>
            <a:r>
              <a:rPr lang="en-US" dirty="0"/>
              <a:t>corresponds to an increase of 0.8 cents per kW/h in the price of natural gas and 12 cents per liter in the price of heating oil</a:t>
            </a:r>
          </a:p>
          <a:p>
            <a:pPr marL="285750" lvl="1" indent="-285750">
              <a:buFont typeface="Arial" panose="020B0604020202020204" pitchFamily="34" charset="0"/>
              <a:buChar char="•"/>
            </a:pPr>
            <a:r>
              <a:rPr lang="en-US" dirty="0"/>
              <a:t>Revenues from the sale of </a:t>
            </a:r>
            <a:r>
              <a:rPr lang="en-US" dirty="0" err="1"/>
              <a:t>nEHS</a:t>
            </a:r>
            <a:r>
              <a:rPr lang="en-US" dirty="0"/>
              <a:t> certificates flow into the Climate and Transformation Fund (KTF) (2023: 10.7 billion euros)</a:t>
            </a:r>
            <a:endParaRPr lang="de-DE" dirty="0"/>
          </a:p>
          <a:p>
            <a:endParaRPr lang="de-DE" dirty="0"/>
          </a:p>
          <a:p>
            <a:r>
              <a:rPr lang="de-DE" dirty="0"/>
              <a:t>Carbon Dioxide </a:t>
            </a:r>
            <a:r>
              <a:rPr lang="de-DE" dirty="0" err="1"/>
              <a:t>Cost</a:t>
            </a:r>
            <a:r>
              <a:rPr lang="de-DE" dirty="0"/>
              <a:t> Sharing Act (Kohlendioxidkostenaufteilungsgesetz)</a:t>
            </a:r>
            <a:endParaRPr lang="en-US" dirty="0"/>
          </a:p>
          <a:p>
            <a:pPr marL="285750" lvl="1" indent="-285750">
              <a:buFont typeface="Arial" panose="020B0604020202020204" pitchFamily="34" charset="0"/>
              <a:buChar char="•"/>
            </a:pPr>
            <a:r>
              <a:rPr lang="en-US" dirty="0"/>
              <a:t>In force since 2023: in rented buildings, CO</a:t>
            </a:r>
            <a:r>
              <a:rPr lang="en-US" baseline="-25000" dirty="0"/>
              <a:t>2</a:t>
            </a:r>
            <a:r>
              <a:rPr lang="en-US" dirty="0"/>
              <a:t> costs incurred for heating oil, natural gas and other fuels must be shared between the landlord and tenant </a:t>
            </a:r>
          </a:p>
          <a:p>
            <a:pPr marL="285750" lvl="1" indent="-285750">
              <a:buFont typeface="Arial" panose="020B0604020202020204" pitchFamily="34" charset="0"/>
              <a:buChar char="•"/>
            </a:pPr>
            <a:r>
              <a:rPr lang="en-US" dirty="0"/>
              <a:t>Cost sharing according to a phased model intended to encourage tenants to adopt energy efficient behavior and landlords to carry out energy efficient renovations</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endParaRPr lang="de-DE" dirty="0"/>
          </a:p>
          <a:p>
            <a:endParaRPr lang="de-DE" dirty="0"/>
          </a:p>
        </p:txBody>
      </p:sp>
      <p:sp>
        <p:nvSpPr>
          <p:cNvPr id="4" name="Datumsplatzhalter 3">
            <a:extLst>
              <a:ext uri="{FF2B5EF4-FFF2-40B4-BE49-F238E27FC236}">
                <a16:creationId xmlns:a16="http://schemas.microsoft.com/office/drawing/2014/main" id="{820656D3-48CF-4F53-B3E8-04BB3FB6E269}"/>
              </a:ext>
            </a:extLst>
          </p:cNvPr>
          <p:cNvSpPr>
            <a:spLocks noGrp="1"/>
          </p:cNvSpPr>
          <p:nvPr>
            <p:ph type="dt" sz="half" idx="10"/>
          </p:nvPr>
        </p:nvSpPr>
        <p:spPr/>
        <p:txBody>
          <a:bodyPr/>
          <a:lstStyle/>
          <a:p>
            <a:fld id="{568E74F8-1635-4AF7-9161-516E12687055}" type="datetime1">
              <a:rPr lang="de-DE" smtClean="0"/>
              <a:pPr/>
              <a:t>15.05.2024</a:t>
            </a:fld>
            <a:endParaRPr lang="de-DE" dirty="0"/>
          </a:p>
        </p:txBody>
      </p:sp>
      <p:sp>
        <p:nvSpPr>
          <p:cNvPr id="5" name="Fußzeilenplatzhalter 4">
            <a:extLst>
              <a:ext uri="{FF2B5EF4-FFF2-40B4-BE49-F238E27FC236}">
                <a16:creationId xmlns:a16="http://schemas.microsoft.com/office/drawing/2014/main" id="{66D2FE1F-52DB-4A21-B7F0-99003B2900BE}"/>
              </a:ext>
            </a:extLst>
          </p:cNvPr>
          <p:cNvSpPr>
            <a:spLocks noGrp="1"/>
          </p:cNvSpPr>
          <p:nvPr>
            <p:ph type="ftr" sz="quarter" idx="11"/>
          </p:nvPr>
        </p:nvSpPr>
        <p:spPr/>
        <p:txBody>
          <a:bodyPr/>
          <a:lstStyle/>
          <a:p>
            <a:r>
              <a:rPr lang="de-DE" dirty="0"/>
              <a:t>/ 2. Deutsch-Polnisches Energiewendeforum</a:t>
            </a:r>
          </a:p>
        </p:txBody>
      </p:sp>
      <p:sp>
        <p:nvSpPr>
          <p:cNvPr id="6" name="Foliennummernplatzhalter 5">
            <a:extLst>
              <a:ext uri="{FF2B5EF4-FFF2-40B4-BE49-F238E27FC236}">
                <a16:creationId xmlns:a16="http://schemas.microsoft.com/office/drawing/2014/main" id="{383DD948-3F77-4D15-A9EC-793945681989}"/>
              </a:ext>
            </a:extLst>
          </p:cNvPr>
          <p:cNvSpPr>
            <a:spLocks noGrp="1"/>
          </p:cNvSpPr>
          <p:nvPr>
            <p:ph type="sldNum" sz="quarter" idx="12"/>
          </p:nvPr>
        </p:nvSpPr>
        <p:spPr/>
        <p:txBody>
          <a:bodyPr/>
          <a:lstStyle/>
          <a:p>
            <a:fld id="{4F0D2E71-061B-4E4D-BF94-C6A9FAAAA5EA}" type="slidenum">
              <a:rPr lang="de-DE" smtClean="0"/>
              <a:pPr/>
              <a:t>7</a:t>
            </a:fld>
            <a:endParaRPr lang="de-DE" dirty="0"/>
          </a:p>
        </p:txBody>
      </p:sp>
      <p:sp>
        <p:nvSpPr>
          <p:cNvPr id="7" name="Textplatzhalter 6">
            <a:extLst>
              <a:ext uri="{FF2B5EF4-FFF2-40B4-BE49-F238E27FC236}">
                <a16:creationId xmlns:a16="http://schemas.microsoft.com/office/drawing/2014/main" id="{C504E8FB-E14C-4D61-8AE7-2190FCB04E37}"/>
              </a:ext>
            </a:extLst>
          </p:cNvPr>
          <p:cNvSpPr>
            <a:spLocks noGrp="1"/>
          </p:cNvSpPr>
          <p:nvPr>
            <p:ph type="body" sz="quarter" idx="13"/>
          </p:nvPr>
        </p:nvSpPr>
        <p:spPr/>
        <p:txBody>
          <a:bodyPr/>
          <a:lstStyle/>
          <a:p>
            <a:r>
              <a:rPr lang="en-US" dirty="0"/>
              <a:t>German heating transformation policy explained – how are social issues addressed?</a:t>
            </a:r>
          </a:p>
          <a:p>
            <a:endParaRPr lang="de-DE" dirty="0"/>
          </a:p>
        </p:txBody>
      </p:sp>
    </p:spTree>
    <p:extLst>
      <p:ext uri="{BB962C8B-B14F-4D97-AF65-F5344CB8AC3E}">
        <p14:creationId xmlns:p14="http://schemas.microsoft.com/office/powerpoint/2010/main" val="241696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9952F-BB7F-4BFE-8316-F3D9DA936E63}"/>
              </a:ext>
            </a:extLst>
          </p:cNvPr>
          <p:cNvSpPr>
            <a:spLocks noGrp="1"/>
          </p:cNvSpPr>
          <p:nvPr>
            <p:ph type="title"/>
          </p:nvPr>
        </p:nvSpPr>
        <p:spPr>
          <a:xfrm>
            <a:off x="552002" y="470125"/>
            <a:ext cx="10972800" cy="612140"/>
          </a:xfrm>
        </p:spPr>
        <p:txBody>
          <a:bodyPr/>
          <a:lstStyle/>
          <a:p>
            <a:r>
              <a:rPr lang="de-DE" dirty="0"/>
              <a:t>UBA </a:t>
            </a:r>
            <a:r>
              <a:rPr lang="en-GB" dirty="0"/>
              <a:t>recommendations for the implementation of </a:t>
            </a:r>
            <a:r>
              <a:rPr lang="de-DE" dirty="0"/>
              <a:t>support </a:t>
            </a:r>
            <a:r>
              <a:rPr lang="en-GB" dirty="0"/>
              <a:t>programmes</a:t>
            </a:r>
            <a:r>
              <a:rPr lang="de-DE" dirty="0"/>
              <a:t> </a:t>
            </a:r>
            <a:r>
              <a:rPr lang="en-GB" dirty="0"/>
              <a:t>for</a:t>
            </a:r>
            <a:r>
              <a:rPr lang="de-DE" dirty="0"/>
              <a:t> vulnerable </a:t>
            </a:r>
            <a:r>
              <a:rPr lang="en-GB" dirty="0"/>
              <a:t>households</a:t>
            </a:r>
          </a:p>
        </p:txBody>
      </p:sp>
      <p:sp>
        <p:nvSpPr>
          <p:cNvPr id="3" name="Inhaltsplatzhalter 2">
            <a:extLst>
              <a:ext uri="{FF2B5EF4-FFF2-40B4-BE49-F238E27FC236}">
                <a16:creationId xmlns:a16="http://schemas.microsoft.com/office/drawing/2014/main" id="{306877D5-967C-4114-8774-CC3E7B112F8A}"/>
              </a:ext>
            </a:extLst>
          </p:cNvPr>
          <p:cNvSpPr>
            <a:spLocks noGrp="1"/>
          </p:cNvSpPr>
          <p:nvPr>
            <p:ph idx="1"/>
          </p:nvPr>
        </p:nvSpPr>
        <p:spPr>
          <a:xfrm>
            <a:off x="537185" y="1392759"/>
            <a:ext cx="10972800" cy="4894100"/>
          </a:xfrm>
        </p:spPr>
        <p:txBody>
          <a:bodyPr>
            <a:normAutofit/>
          </a:bodyPr>
          <a:lstStyle/>
          <a:p>
            <a:r>
              <a:rPr lang="en-US" dirty="0"/>
              <a:t>Specific support </a:t>
            </a:r>
            <a:r>
              <a:rPr lang="en-US" dirty="0" err="1"/>
              <a:t>programes</a:t>
            </a:r>
            <a:r>
              <a:rPr lang="en-US" dirty="0"/>
              <a:t> for vulnerable households must complement other approaches</a:t>
            </a:r>
          </a:p>
          <a:p>
            <a:pPr marL="285750" lvl="1" indent="-285750">
              <a:buFont typeface="Arial" panose="020B0604020202020204" pitchFamily="34" charset="0"/>
              <a:buChar char="•"/>
            </a:pPr>
            <a:r>
              <a:rPr lang="en-US" dirty="0"/>
              <a:t>the recently adopted EU ETS for fuels (EU ETS 2) will start in 2027. Significantly rising CO2 prices are possible and can be expected in the course of the transition to the EU ETS 2. </a:t>
            </a:r>
          </a:p>
          <a:p>
            <a:pPr marL="285750" lvl="1" indent="-285750">
              <a:buFont typeface="Arial" panose="020B0604020202020204" pitchFamily="34" charset="0"/>
              <a:buChar char="•"/>
            </a:pPr>
            <a:r>
              <a:rPr lang="en-US" dirty="0"/>
              <a:t>a substantial part of the CO2 revenues should be refunded to households </a:t>
            </a:r>
          </a:p>
          <a:p>
            <a:pPr marL="285750" lvl="1" indent="-285750">
              <a:buFont typeface="Arial" panose="020B0604020202020204" pitchFamily="34" charset="0"/>
              <a:buChar char="•"/>
            </a:pPr>
            <a:r>
              <a:rPr lang="en-US" dirty="0"/>
              <a:t>some households particularly affected by CO2 pricing are considered vulnerable and are particularly affected by fossil energy price increases. They have a structurally high fossil energy demand while at the same time only a low income. </a:t>
            </a:r>
          </a:p>
          <a:p>
            <a:pPr marL="285750" lvl="1" indent="-285750">
              <a:buFont typeface="Arial" panose="020B0604020202020204" pitchFamily="34" charset="0"/>
              <a:buChar char="•"/>
            </a:pPr>
            <a:r>
              <a:rPr lang="en-US" dirty="0"/>
              <a:t>this applies, for example, to households living in poorly insulated apartments and using oil or gas heating systems, or to long-distance commuters who have to drive to work in a fossil fuel car for lack of alternatives. </a:t>
            </a:r>
          </a:p>
          <a:p>
            <a:pPr marL="285750" lvl="1" indent="-285750">
              <a:buFont typeface="Arial" panose="020B0604020202020204" pitchFamily="34" charset="0"/>
              <a:buChar char="•"/>
            </a:pPr>
            <a:r>
              <a:rPr lang="en-US" dirty="0"/>
              <a:t>the state should launch or expand specific efficiency and </a:t>
            </a:r>
            <a:r>
              <a:rPr lang="en-GB" dirty="0"/>
              <a:t>decarbonisation</a:t>
            </a:r>
            <a:r>
              <a:rPr lang="en-US" dirty="0"/>
              <a:t> measures support </a:t>
            </a:r>
            <a:r>
              <a:rPr lang="en-GB" dirty="0"/>
              <a:t>programmes</a:t>
            </a:r>
            <a:r>
              <a:rPr lang="en-US" dirty="0"/>
              <a:t> for such households together with a climate dividend. </a:t>
            </a:r>
          </a:p>
          <a:p>
            <a:pPr marL="285750" lvl="1" indent="-285750">
              <a:buFont typeface="Arial" panose="020B0604020202020204" pitchFamily="34" charset="0"/>
              <a:buChar char="•"/>
            </a:pPr>
            <a:r>
              <a:rPr lang="en-US" dirty="0"/>
              <a:t>The climate dividend should be high enough to relieve the lower income strata on average. The incentives for households to take energy efficiency measures or switch to non-fossil energies are retained. This is because those who emit less CO2 retain a higher net proportion of the climate dividend. </a:t>
            </a:r>
          </a:p>
          <a:p>
            <a:pPr marL="285750" lvl="1" indent="-285750">
              <a:buFont typeface="Arial" panose="020B0604020202020204" pitchFamily="34" charset="0"/>
              <a:buChar char="•"/>
            </a:pPr>
            <a:r>
              <a:rPr lang="en-US" dirty="0"/>
              <a:t>However, not only can the climate dividend compensate for income losses due to the CO2 price, it also creates additional scope in households for financing efficiency and climate protection measures in addition to mentioned specific support </a:t>
            </a:r>
            <a:r>
              <a:rPr lang="en-GB" dirty="0"/>
              <a:t>programmes</a:t>
            </a:r>
            <a:r>
              <a:rPr lang="en-US" dirty="0"/>
              <a:t>.</a:t>
            </a:r>
          </a:p>
          <a:p>
            <a:pPr marL="285750" lvl="1" indent="-285750">
              <a:buFont typeface="Arial" panose="020B0604020202020204" pitchFamily="34" charset="0"/>
              <a:buChar char="•"/>
            </a:pPr>
            <a:r>
              <a:rPr lang="en-US" dirty="0"/>
              <a:t>Corresponding approach: Develop and provide low-interest loans (backed-up by federal guarantee) primarily for low-income households who can not always contribute the investment costs that remain after ‘conventional’ funding</a:t>
            </a:r>
            <a:br>
              <a:rPr lang="en-US" dirty="0">
                <a:solidFill>
                  <a:schemeClr val="tx2"/>
                </a:solidFill>
              </a:rPr>
            </a:br>
            <a:r>
              <a:rPr lang="en-US" sz="1000" dirty="0"/>
              <a:t>cf. </a:t>
            </a:r>
            <a:r>
              <a:rPr lang="de-DE" sz="1000" dirty="0"/>
              <a:t>https://deneff.org/deneff-downloads/policy-paper-finanzinnovationen-fuer-die-waermewende/ and https://www.umweltbundesamt.de/publikationen/waermepumpensysteme-in-bestandsgebaeuden</a:t>
            </a:r>
          </a:p>
          <a:p>
            <a:pPr lvl="1"/>
            <a:endParaRPr lang="de-DE" sz="1000" dirty="0"/>
          </a:p>
        </p:txBody>
      </p:sp>
      <p:sp>
        <p:nvSpPr>
          <p:cNvPr id="4" name="Datumsplatzhalter 3">
            <a:extLst>
              <a:ext uri="{FF2B5EF4-FFF2-40B4-BE49-F238E27FC236}">
                <a16:creationId xmlns:a16="http://schemas.microsoft.com/office/drawing/2014/main" id="{22985625-3368-481A-90BC-60D0F64122C3}"/>
              </a:ext>
            </a:extLst>
          </p:cNvPr>
          <p:cNvSpPr>
            <a:spLocks noGrp="1"/>
          </p:cNvSpPr>
          <p:nvPr>
            <p:ph type="dt" sz="half" idx="10"/>
          </p:nvPr>
        </p:nvSpPr>
        <p:spPr/>
        <p:txBody>
          <a:bodyPr/>
          <a:lstStyle/>
          <a:p>
            <a:fld id="{568E74F8-1635-4AF7-9161-516E12687055}" type="datetime1">
              <a:rPr lang="de-DE" smtClean="0"/>
              <a:pPr/>
              <a:t>15.05.2024</a:t>
            </a:fld>
            <a:endParaRPr lang="de-DE" dirty="0"/>
          </a:p>
        </p:txBody>
      </p:sp>
      <p:sp>
        <p:nvSpPr>
          <p:cNvPr id="5" name="Fußzeilenplatzhalter 4">
            <a:extLst>
              <a:ext uri="{FF2B5EF4-FFF2-40B4-BE49-F238E27FC236}">
                <a16:creationId xmlns:a16="http://schemas.microsoft.com/office/drawing/2014/main" id="{00F4DCA3-DBAF-4FF6-AE89-CA4AF977FE69}"/>
              </a:ext>
            </a:extLst>
          </p:cNvPr>
          <p:cNvSpPr>
            <a:spLocks noGrp="1"/>
          </p:cNvSpPr>
          <p:nvPr>
            <p:ph type="ftr" sz="quarter" idx="11"/>
          </p:nvPr>
        </p:nvSpPr>
        <p:spPr/>
        <p:txBody>
          <a:bodyPr/>
          <a:lstStyle/>
          <a:p>
            <a:r>
              <a:rPr lang="de-DE" dirty="0"/>
              <a:t>/ 2. Deutsch-Polnisches Energiewendeforum </a:t>
            </a:r>
          </a:p>
        </p:txBody>
      </p:sp>
      <p:sp>
        <p:nvSpPr>
          <p:cNvPr id="6" name="Foliennummernplatzhalter 5">
            <a:extLst>
              <a:ext uri="{FF2B5EF4-FFF2-40B4-BE49-F238E27FC236}">
                <a16:creationId xmlns:a16="http://schemas.microsoft.com/office/drawing/2014/main" id="{69F5E910-1DCB-4A69-911C-A29FB9720332}"/>
              </a:ext>
            </a:extLst>
          </p:cNvPr>
          <p:cNvSpPr>
            <a:spLocks noGrp="1"/>
          </p:cNvSpPr>
          <p:nvPr>
            <p:ph type="sldNum" sz="quarter" idx="12"/>
          </p:nvPr>
        </p:nvSpPr>
        <p:spPr/>
        <p:txBody>
          <a:bodyPr/>
          <a:lstStyle/>
          <a:p>
            <a:fld id="{4F0D2E71-061B-4E4D-BF94-C6A9FAAAA5EA}" type="slidenum">
              <a:rPr lang="de-DE" smtClean="0"/>
              <a:pPr/>
              <a:t>8</a:t>
            </a:fld>
            <a:endParaRPr lang="de-DE" dirty="0"/>
          </a:p>
        </p:txBody>
      </p:sp>
      <p:sp>
        <p:nvSpPr>
          <p:cNvPr id="7" name="Textplatzhalter 6">
            <a:extLst>
              <a:ext uri="{FF2B5EF4-FFF2-40B4-BE49-F238E27FC236}">
                <a16:creationId xmlns:a16="http://schemas.microsoft.com/office/drawing/2014/main" id="{593C91E2-8D86-4C80-B208-9570A6BBD487}"/>
              </a:ext>
            </a:extLst>
          </p:cNvPr>
          <p:cNvSpPr>
            <a:spLocks noGrp="1"/>
          </p:cNvSpPr>
          <p:nvPr>
            <p:ph type="body" sz="quarter" idx="13"/>
          </p:nvPr>
        </p:nvSpPr>
        <p:spPr/>
        <p:txBody>
          <a:bodyPr/>
          <a:lstStyle/>
          <a:p>
            <a:r>
              <a:rPr lang="en-US" dirty="0"/>
              <a:t>German heating transformation policy explained – how are social issues addressed?</a:t>
            </a:r>
          </a:p>
          <a:p>
            <a:endParaRPr lang="de-DE" dirty="0"/>
          </a:p>
        </p:txBody>
      </p:sp>
    </p:spTree>
    <p:extLst>
      <p:ext uri="{BB962C8B-B14F-4D97-AF65-F5344CB8AC3E}">
        <p14:creationId xmlns:p14="http://schemas.microsoft.com/office/powerpoint/2010/main" val="12599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for </a:t>
            </a:r>
            <a:r>
              <a:rPr lang="de-DE" dirty="0" err="1"/>
              <a:t>your</a:t>
            </a:r>
            <a:r>
              <a:rPr lang="de-DE" dirty="0"/>
              <a:t> </a:t>
            </a:r>
            <a:r>
              <a:rPr lang="de-DE" dirty="0" err="1"/>
              <a:t>attention</a:t>
            </a:r>
            <a:r>
              <a:rPr lang="de-DE" dirty="0"/>
              <a:t>!</a:t>
            </a:r>
          </a:p>
        </p:txBody>
      </p:sp>
      <p:sp>
        <p:nvSpPr>
          <p:cNvPr id="3" name="Textplatzhalter 2"/>
          <p:cNvSpPr>
            <a:spLocks noGrp="1"/>
          </p:cNvSpPr>
          <p:nvPr>
            <p:ph type="body" sz="quarter" idx="13"/>
          </p:nvPr>
        </p:nvSpPr>
        <p:spPr/>
        <p:txBody>
          <a:bodyPr/>
          <a:lstStyle/>
          <a:p>
            <a:r>
              <a:rPr lang="de-DE" dirty="0"/>
              <a:t>Carla Vollmer	</a:t>
            </a:r>
          </a:p>
          <a:p>
            <a:pPr lvl="1"/>
            <a:r>
              <a:rPr lang="de-DE" dirty="0"/>
              <a:t>carla.vollmer@uba.de</a:t>
            </a:r>
          </a:p>
          <a:p>
            <a:pPr lvl="1"/>
            <a:r>
              <a:rPr lang="de-DE" dirty="0"/>
              <a:t>Umweltbundesamt</a:t>
            </a:r>
          </a:p>
          <a:p>
            <a:pPr lvl="1"/>
            <a:r>
              <a:rPr lang="de-DE" dirty="0"/>
              <a:t>Wörlitzer Platz 1</a:t>
            </a:r>
          </a:p>
          <a:p>
            <a:r>
              <a:rPr lang="de-DE" dirty="0"/>
              <a:t>06844 Dessau-Roßlau</a:t>
            </a:r>
          </a:p>
          <a:p>
            <a:endParaRPr lang="de-DE" dirty="0"/>
          </a:p>
          <a:p>
            <a:r>
              <a:rPr lang="de-DE" dirty="0">
                <a:solidFill>
                  <a:schemeClr val="tx2"/>
                </a:solidFill>
              </a:rPr>
              <a:t>www.uba.</a:t>
            </a:r>
            <a:r>
              <a:rPr lang="de-DE">
                <a:solidFill>
                  <a:schemeClr val="tx2"/>
                </a:solidFill>
              </a:rPr>
              <a:t>de/</a:t>
            </a:r>
            <a:endParaRPr lang="de-DE" dirty="0"/>
          </a:p>
        </p:txBody>
      </p:sp>
    </p:spTree>
    <p:extLst>
      <p:ext uri="{BB962C8B-B14F-4D97-AF65-F5344CB8AC3E}">
        <p14:creationId xmlns:p14="http://schemas.microsoft.com/office/powerpoint/2010/main" val="1006744695"/>
      </p:ext>
    </p:extLst>
  </p:cSld>
  <p:clrMapOvr>
    <a:masterClrMapping/>
  </p:clrMapOvr>
</p:sld>
</file>

<file path=ppt/theme/theme1.xml><?xml version="1.0" encoding="utf-8"?>
<a:theme xmlns:a="http://schemas.openxmlformats.org/drawingml/2006/main" name="Präsentation grün">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äsentation blau">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äsentation gelb">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äsentation flieder">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äsentation fuchsia">
  <a:themeElements>
    <a:clrScheme name="UBA">
      <a:dk1>
        <a:sysClr val="windowText" lastClr="000000"/>
      </a:dk1>
      <a:lt1>
        <a:sysClr val="window" lastClr="FFFFFF"/>
      </a:lt1>
      <a:dk2>
        <a:srgbClr val="007626"/>
      </a:dk2>
      <a:lt2>
        <a:srgbClr val="5EAD35"/>
      </a:lt2>
      <a:accent1>
        <a:srgbClr val="009BD5"/>
      </a:accent1>
      <a:accent2>
        <a:srgbClr val="005F85"/>
      </a:accent2>
      <a:accent3>
        <a:srgbClr val="622F63"/>
      </a:accent3>
      <a:accent4>
        <a:srgbClr val="9D579A"/>
      </a:accent4>
      <a:accent5>
        <a:srgbClr val="FABB00"/>
      </a:accent5>
      <a:accent6>
        <a:srgbClr val="D78400"/>
      </a:accent6>
      <a:hlink>
        <a:srgbClr val="CE1F5E"/>
      </a:hlink>
      <a:folHlink>
        <a:srgbClr val="83053C"/>
      </a:folHlink>
    </a:clrScheme>
    <a:fontScheme name="UBA">
      <a:majorFont>
        <a:latin typeface="Calibri"/>
        <a:ea typeface=""/>
        <a:cs typeface=""/>
      </a:majorFont>
      <a:minorFont>
        <a:latin typeface="Cambri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2F42A8E74347D4CAA95890113837408" ma:contentTypeVersion="4" ma:contentTypeDescription="Ein neues Dokument erstellen." ma:contentTypeScope="" ma:versionID="62b2cc44c9b421f88c34755fcdb686cd">
  <xsd:schema xmlns:xsd="http://www.w3.org/2001/XMLSchema" xmlns:xs="http://www.w3.org/2001/XMLSchema" xmlns:p="http://schemas.microsoft.com/office/2006/metadata/properties" xmlns:ns1="http://schemas.microsoft.com/sharepoint/v3" xmlns:ns2="603bc19c-4ed9-4dff-a62d-8439374a40b6" targetNamespace="http://schemas.microsoft.com/office/2006/metadata/properties" ma:root="true" ma:fieldsID="9696ac030be2fb7bf161796b57d9739f" ns1:_="" ns2:_="">
    <xsd:import namespace="http://schemas.microsoft.com/sharepoint/v3"/>
    <xsd:import namespace="603bc19c-4ed9-4dff-a62d-8439374a40b6"/>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3bc19c-4ed9-4dff-a62d-8439374a40b6"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F97D0-CAB1-47C4-8874-4CB3A054FEE1}">
  <ds:schemaRefs>
    <ds:schemaRef ds:uri="603bc19c-4ed9-4dff-a62d-8439374a40b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A7A963F-5FB0-45B0-A9F2-2C39C5EFE047}">
  <ds:schemaRefs>
    <ds:schemaRef ds:uri="http://schemas.microsoft.com/sharepoint/v3/contenttype/forms"/>
  </ds:schemaRefs>
</ds:datastoreItem>
</file>

<file path=customXml/itemProps3.xml><?xml version="1.0" encoding="utf-8"?>
<ds:datastoreItem xmlns:ds="http://schemas.openxmlformats.org/officeDocument/2006/customXml" ds:itemID="{7495E468-915B-428C-8F76-5F2A753E4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3bc19c-4ed9-4dff-a62d-8439374a4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Breitbild</PresentationFormat>
  <Paragraphs>118</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9</vt:i4>
      </vt:variant>
    </vt:vector>
  </HeadingPairs>
  <TitlesOfParts>
    <vt:vector size="19" baseType="lpstr">
      <vt:lpstr>Arial</vt:lpstr>
      <vt:lpstr>Calibri</vt:lpstr>
      <vt:lpstr>Cambria</vt:lpstr>
      <vt:lpstr>Meta Offc</vt:lpstr>
      <vt:lpstr>Symbol</vt:lpstr>
      <vt:lpstr>Präsentation grün</vt:lpstr>
      <vt:lpstr>Präsentation blau</vt:lpstr>
      <vt:lpstr>Präsentation gelb</vt:lpstr>
      <vt:lpstr>Präsentation flieder</vt:lpstr>
      <vt:lpstr>Präsentation fuchsia</vt:lpstr>
      <vt:lpstr>2. Deutsch-Polnisches Energiewendeforum</vt:lpstr>
      <vt:lpstr>Outline</vt:lpstr>
      <vt:lpstr>Renewable Heating in Germany – Status Quo</vt:lpstr>
      <vt:lpstr>Renewable Heating in Germany – Status Quo</vt:lpstr>
      <vt:lpstr>Regulatory framework</vt:lpstr>
      <vt:lpstr>Social component in the support systems for the roll-out of renewable heat</vt:lpstr>
      <vt:lpstr>Social dimension/aspects of CO2 pricing in Germany</vt:lpstr>
      <vt:lpstr>UBA recommendations for the implementation of support programmes for vulnerable households</vt:lpstr>
      <vt:lpstr>Thank you very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UBA_PPT</dc:title>
  <dc:creator>UBA</dc:creator>
  <cp:lastModifiedBy>Ehrig, Rita</cp:lastModifiedBy>
  <cp:revision>186</cp:revision>
  <cp:lastPrinted>2024-05-14T14:06:47Z</cp:lastPrinted>
  <dcterms:created xsi:type="dcterms:W3CDTF">2013-11-18T20:15:17Z</dcterms:created>
  <dcterms:modified xsi:type="dcterms:W3CDTF">2024-05-15T14:14:00Z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0x01010032F42A8E74347D4CAA95890113837408</vt:lpwstr>
  </property>
</Properties>
</file>